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96" r:id="rId5"/>
    <p:sldId id="297" r:id="rId6"/>
    <p:sldId id="287" r:id="rId7"/>
    <p:sldId id="313" r:id="rId8"/>
    <p:sldId id="298" r:id="rId9"/>
    <p:sldId id="310" r:id="rId10"/>
    <p:sldId id="274" r:id="rId11"/>
    <p:sldId id="280" r:id="rId12"/>
    <p:sldId id="314" r:id="rId13"/>
    <p:sldId id="276" r:id="rId14"/>
    <p:sldId id="293" r:id="rId15"/>
    <p:sldId id="294" r:id="rId16"/>
    <p:sldId id="300" r:id="rId17"/>
    <p:sldId id="265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4D3B62"/>
    <a:srgbClr val="5F7530"/>
    <a:srgbClr val="F79646"/>
    <a:srgbClr val="4BACC6"/>
    <a:srgbClr val="8064A2"/>
    <a:srgbClr val="9BBB59"/>
    <a:srgbClr val="C0504D"/>
    <a:srgbClr val="DDA0DD"/>
    <a:srgbClr val="BDF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 autoAdjust="0"/>
    <p:restoredTop sz="84537" autoAdjust="0"/>
  </p:normalViewPr>
  <p:slideViewPr>
    <p:cSldViewPr>
      <p:cViewPr varScale="1">
        <p:scale>
          <a:sx n="52" d="100"/>
          <a:sy n="52" d="100"/>
        </p:scale>
        <p:origin x="1212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18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  <c:pt idx="6">
                  <c:v>2019</c:v>
                </c:pt>
                <c:pt idx="7">
                  <c:v>2020</c:v>
                </c:pt>
                <c:pt idx="8">
                  <c:v>2021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272</c:v>
                </c:pt>
                <c:pt idx="1">
                  <c:v>277</c:v>
                </c:pt>
                <c:pt idx="2">
                  <c:v>283</c:v>
                </c:pt>
                <c:pt idx="3">
                  <c:v>293</c:v>
                </c:pt>
                <c:pt idx="4">
                  <c:v>295</c:v>
                </c:pt>
                <c:pt idx="5">
                  <c:v>296</c:v>
                </c:pt>
                <c:pt idx="6">
                  <c:v>294</c:v>
                </c:pt>
                <c:pt idx="7">
                  <c:v>285</c:v>
                </c:pt>
                <c:pt idx="8">
                  <c:v>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AC-4617-B805-62D3DD88EB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5137087"/>
        <c:axId val="665132927"/>
      </c:barChart>
      <c:catAx>
        <c:axId val="665137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5132927"/>
        <c:crosses val="autoZero"/>
        <c:auto val="1"/>
        <c:lblAlgn val="ctr"/>
        <c:lblOffset val="100"/>
        <c:noMultiLvlLbl val="0"/>
      </c:catAx>
      <c:valAx>
        <c:axId val="665132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 toe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51370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온실가스 배출량 총 </a:t>
            </a:r>
            <a:r>
              <a:rPr lang="en-US" altLang="ko-KR" dirty="0"/>
              <a:t>343,991.7</a:t>
            </a:r>
            <a:r>
              <a:rPr lang="ko-KR" altLang="en-US" dirty="0"/>
              <a:t>천 </a:t>
            </a:r>
            <a:r>
              <a:rPr lang="en-US" altLang="ko-KR" cap="none" dirty="0"/>
              <a:t>t</a:t>
            </a:r>
            <a:r>
              <a:rPr lang="en-US" altLang="ko-KR" dirty="0"/>
              <a:t>co</a:t>
            </a:r>
            <a:r>
              <a:rPr lang="en-US" altLang="ko-KR" baseline="-25000" dirty="0"/>
              <a:t>2</a:t>
            </a:r>
            <a:r>
              <a:rPr lang="en-US" altLang="ko-KR" cap="none" dirty="0"/>
              <a:t>eq</a:t>
            </a:r>
            <a:r>
              <a:rPr lang="en-US" altLang="ko-KR" dirty="0"/>
              <a:t>.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4531849951340351"/>
          <c:y val="0.24264185726784152"/>
          <c:w val="0.5528314016927659"/>
          <c:h val="0.5857380327459067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1B5-4226-A536-A94AD71A2A2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11B5-4226-A536-A94AD71A2A2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1B5-4226-A536-A94AD71A2A2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11B5-4226-A536-A94AD71A2A2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1B5-4226-A536-A94AD71A2A26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11B5-4226-A536-A94AD71A2A26}"/>
              </c:ext>
            </c:extLst>
          </c:dPt>
          <c:dPt>
            <c:idx val="6"/>
            <c:bubble3D val="0"/>
            <c:explosion val="25"/>
            <c:spPr>
              <a:solidFill>
                <a:srgbClr val="772C2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1B5-4226-A536-A94AD71A2A26}"/>
              </c:ext>
            </c:extLst>
          </c:dPt>
          <c:dPt>
            <c:idx val="7"/>
            <c:bubble3D val="0"/>
            <c:spPr>
              <a:solidFill>
                <a:srgbClr val="2C4D7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1B5-4226-A536-A94AD71A2A26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1B5-4226-A536-A94AD71A2A26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11B5-4226-A536-A94AD71A2A2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spc="0" baseline="0">
                      <a:solidFill>
                        <a:srgbClr val="4F81BD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11B5-4226-A536-A94AD71A2A2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00" b="0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C252E50-AB86-4443-AF0A-80C3AB9627EF}" type="CATEGORYNAME">
                      <a:rPr lang="ko-KR" altLang="en-US" smtClean="0">
                        <a:solidFill>
                          <a:srgbClr val="C0504D"/>
                        </a:solidFill>
                      </a:rPr>
                      <a:pPr>
                        <a:defRPr sz="1300" b="0">
                          <a:solidFill>
                            <a:schemeClr val="accent1"/>
                          </a:solidFill>
                        </a:defRPr>
                      </a:pPr>
                      <a:t>[범주 이름]</a:t>
                    </a:fld>
                    <a:r>
                      <a:rPr lang="ko-KR" altLang="en-US" dirty="0">
                        <a:solidFill>
                          <a:srgbClr val="C0504D"/>
                        </a:solidFill>
                      </a:rPr>
                      <a:t> </a:t>
                    </a:r>
                    <a:fld id="{4522951A-C665-44ED-886C-DA9DC9D7838A}" type="PERCENTAGE">
                      <a:rPr lang="en-US" altLang="ko-KR" baseline="0" smtClean="0">
                        <a:solidFill>
                          <a:srgbClr val="C0504D"/>
                        </a:solidFill>
                      </a:rPr>
                      <a:pPr>
                        <a:defRPr sz="1300" b="0">
                          <a:solidFill>
                            <a:schemeClr val="accent1"/>
                          </a:solidFill>
                        </a:defRPr>
                      </a:pPr>
                      <a:t>[백분율]</a:t>
                    </a:fld>
                    <a:endParaRPr lang="ko-KR" altLang="en-US" dirty="0">
                      <a:solidFill>
                        <a:srgbClr val="C0504D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11B5-4226-A536-A94AD71A2A26}"/>
                </c:ext>
              </c:extLst>
            </c:dLbl>
            <c:dLbl>
              <c:idx val="2"/>
              <c:layout>
                <c:manualLayout>
                  <c:x val="-3.4331688291289869E-17"/>
                  <c:y val="-9.9206349206349201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00" b="0" i="0" u="none" strike="noStrike" kern="1200" spc="0" baseline="0">
                        <a:solidFill>
                          <a:srgbClr val="9BBB59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D40B462-B0FF-4FFC-838F-6C590509137B}" type="CATEGORYNAME">
                      <a:rPr lang="ko-KR" altLang="en-US" smtClean="0">
                        <a:solidFill>
                          <a:srgbClr val="9BBB59"/>
                        </a:solidFill>
                      </a:rPr>
                      <a:pPr>
                        <a:defRPr sz="1300" b="0">
                          <a:solidFill>
                            <a:srgbClr val="9BBB59"/>
                          </a:solidFill>
                        </a:defRPr>
                      </a:pPr>
                      <a:t>[범주 이름]</a:t>
                    </a:fld>
                    <a:r>
                      <a:rPr lang="ko-KR" altLang="en-US">
                        <a:solidFill>
                          <a:srgbClr val="9BBB59"/>
                        </a:solidFill>
                      </a:rPr>
                      <a:t> </a:t>
                    </a:r>
                    <a:fld id="{A8A54B28-9074-4950-BF28-6091FE80EC2B}" type="PERCENTAGE">
                      <a:rPr lang="en-US" altLang="ko-KR" baseline="0" smtClean="0">
                        <a:solidFill>
                          <a:srgbClr val="9BBB59"/>
                        </a:solidFill>
                      </a:rPr>
                      <a:pPr>
                        <a:defRPr sz="1300" b="0">
                          <a:solidFill>
                            <a:srgbClr val="9BBB59"/>
                          </a:solidFill>
                        </a:defRPr>
                      </a:pPr>
                      <a:t>[백분율]</a:t>
                    </a:fld>
                    <a:endParaRPr lang="ko-KR" altLang="en-US">
                      <a:solidFill>
                        <a:srgbClr val="9BBB59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spc="0" baseline="0">
                      <a:solidFill>
                        <a:srgbClr val="9BBB59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11B5-4226-A536-A94AD71A2A26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00" b="0" i="0" u="none" strike="noStrike" kern="1200" spc="0" baseline="0">
                        <a:solidFill>
                          <a:srgbClr val="8064A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69F4CCB-238A-4A73-BE32-254E7CB5A88E}" type="CATEGORYNAME">
                      <a:rPr lang="ko-KR" altLang="en-US" smtClean="0">
                        <a:solidFill>
                          <a:srgbClr val="8064A2"/>
                        </a:solidFill>
                      </a:rPr>
                      <a:pPr>
                        <a:defRPr sz="1300" b="0">
                          <a:solidFill>
                            <a:srgbClr val="8064A2"/>
                          </a:solidFill>
                        </a:defRPr>
                      </a:pPr>
                      <a:t>[범주 이름]</a:t>
                    </a:fld>
                    <a:r>
                      <a:rPr lang="ko-KR" altLang="en-US">
                        <a:solidFill>
                          <a:srgbClr val="8064A2"/>
                        </a:solidFill>
                      </a:rPr>
                      <a:t> </a:t>
                    </a:r>
                    <a:fld id="{F8832427-8AA9-42D6-B357-25D5690F3728}" type="PERCENTAGE">
                      <a:rPr lang="en-US" altLang="ko-KR" baseline="0" smtClean="0">
                        <a:solidFill>
                          <a:srgbClr val="8064A2"/>
                        </a:solidFill>
                      </a:rPr>
                      <a:pPr>
                        <a:defRPr sz="1300" b="0">
                          <a:solidFill>
                            <a:srgbClr val="8064A2"/>
                          </a:solidFill>
                        </a:defRPr>
                      </a:pPr>
                      <a:t>[백분율]</a:t>
                    </a:fld>
                    <a:endParaRPr lang="ko-KR" altLang="en-US">
                      <a:solidFill>
                        <a:srgbClr val="8064A2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spc="0" baseline="0">
                      <a:solidFill>
                        <a:srgbClr val="8064A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11B5-4226-A536-A94AD71A2A26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00" b="0" i="0" u="none" strike="noStrike" kern="1200" spc="0" baseline="0">
                        <a:solidFill>
                          <a:srgbClr val="4BACC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3594F41-59ED-4651-894B-C60375145897}" type="CATEGORYNAME">
                      <a:rPr lang="ko-KR" altLang="en-US" smtClean="0">
                        <a:solidFill>
                          <a:srgbClr val="4BACC6"/>
                        </a:solidFill>
                      </a:rPr>
                      <a:pPr>
                        <a:defRPr sz="1300" b="0">
                          <a:solidFill>
                            <a:srgbClr val="4BACC6"/>
                          </a:solidFill>
                        </a:defRPr>
                      </a:pPr>
                      <a:t>[범주 이름]</a:t>
                    </a:fld>
                    <a:r>
                      <a:rPr lang="ko-KR" altLang="en-US">
                        <a:solidFill>
                          <a:srgbClr val="4BACC6"/>
                        </a:solidFill>
                      </a:rPr>
                      <a:t> </a:t>
                    </a:r>
                    <a:fld id="{DC5495B5-F4D3-45C2-83E9-855914C7C270}" type="PERCENTAGE">
                      <a:rPr lang="en-US" altLang="ko-KR" baseline="0" smtClean="0">
                        <a:solidFill>
                          <a:srgbClr val="4BACC6"/>
                        </a:solidFill>
                      </a:rPr>
                      <a:pPr>
                        <a:defRPr sz="1300" b="0">
                          <a:solidFill>
                            <a:srgbClr val="4BACC6"/>
                          </a:solidFill>
                        </a:defRPr>
                      </a:pPr>
                      <a:t>[백분율]</a:t>
                    </a:fld>
                    <a:endParaRPr lang="ko-KR" altLang="en-US">
                      <a:solidFill>
                        <a:srgbClr val="4BACC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spc="0" baseline="0">
                      <a:solidFill>
                        <a:srgbClr val="4BACC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11B5-4226-A536-A94AD71A2A26}"/>
                </c:ext>
              </c:extLst>
            </c:dLbl>
            <c:dLbl>
              <c:idx val="5"/>
              <c:layout>
                <c:manualLayout>
                  <c:x val="9.4011270566022927E-3"/>
                  <c:y val="2.182539682539678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00" b="0" i="0" u="none" strike="noStrike" kern="1200" spc="0" baseline="0">
                        <a:solidFill>
                          <a:srgbClr val="F7964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C76FF0C-4FAB-4180-9D68-1DD3FBF79D10}" type="CATEGORYNAME">
                      <a:rPr lang="ko-KR" altLang="en-US" smtClean="0">
                        <a:solidFill>
                          <a:srgbClr val="F79646"/>
                        </a:solidFill>
                      </a:rPr>
                      <a:pPr>
                        <a:defRPr sz="1300" b="0">
                          <a:solidFill>
                            <a:srgbClr val="F79646"/>
                          </a:solidFill>
                        </a:defRPr>
                      </a:pPr>
                      <a:t>[범주 이름]</a:t>
                    </a:fld>
                    <a:r>
                      <a:rPr lang="ko-KR" altLang="en-US">
                        <a:solidFill>
                          <a:srgbClr val="F79646"/>
                        </a:solidFill>
                      </a:rPr>
                      <a:t> </a:t>
                    </a:r>
                    <a:fld id="{B842A31A-74BF-4B98-AD0A-03D3CEFBA8E4}" type="PERCENTAGE">
                      <a:rPr lang="en-US" altLang="ko-KR" baseline="0" smtClean="0">
                        <a:solidFill>
                          <a:srgbClr val="F79646"/>
                        </a:solidFill>
                      </a:rPr>
                      <a:pPr>
                        <a:defRPr sz="1300" b="0">
                          <a:solidFill>
                            <a:srgbClr val="F79646"/>
                          </a:solidFill>
                        </a:defRPr>
                      </a:pPr>
                      <a:t>[백분율]</a:t>
                    </a:fld>
                    <a:endParaRPr lang="ko-KR" altLang="en-US">
                      <a:solidFill>
                        <a:srgbClr val="F79646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spc="0" baseline="0">
                      <a:solidFill>
                        <a:srgbClr val="F7964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11B5-4226-A536-A94AD71A2A26}"/>
                </c:ext>
              </c:extLst>
            </c:dLbl>
            <c:dLbl>
              <c:idx val="6"/>
              <c:layout>
                <c:manualLayout>
                  <c:x val="-3.6147925329558524E-2"/>
                  <c:y val="3.17460317460317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E38BAF4-4E7A-4A3F-AF7F-6256979ADD66}" type="CATEGORYNAME">
                      <a:rPr lang="ko-KR" altLang="en-US" sz="1600" b="1" baseline="0" smtClean="0">
                        <a:solidFill>
                          <a:srgbClr val="772C2A"/>
                        </a:solidFill>
                      </a:rPr>
                      <a:pPr>
                        <a:defRPr sz="1600">
                          <a:solidFill>
                            <a:schemeClr val="accent1"/>
                          </a:solidFill>
                        </a:defRPr>
                      </a:pPr>
                      <a:t>[범주 이름]</a:t>
                    </a:fld>
                    <a:r>
                      <a:rPr lang="ko-KR" altLang="en-US" sz="1600" b="1" baseline="0" dirty="0">
                        <a:solidFill>
                          <a:srgbClr val="772C2A"/>
                        </a:solidFill>
                      </a:rPr>
                      <a:t> </a:t>
                    </a:r>
                    <a:fld id="{5BA5317C-DDCD-4352-923A-24C46D1F994D}" type="PERCENTAGE">
                      <a:rPr lang="en-US" altLang="ko-KR" sz="1600" b="1" baseline="0" smtClean="0">
                        <a:solidFill>
                          <a:srgbClr val="772C2A"/>
                        </a:solidFill>
                      </a:rPr>
                      <a:pPr>
                        <a:defRPr sz="1600">
                          <a:solidFill>
                            <a:schemeClr val="accent1"/>
                          </a:solidFill>
                        </a:defRPr>
                      </a:pPr>
                      <a:t>[백분율]</a:t>
                    </a:fld>
                    <a:endParaRPr lang="ko-KR" altLang="en-US" sz="1600" b="1" baseline="0" dirty="0">
                      <a:solidFill>
                        <a:srgbClr val="772C2A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1B5-4226-A536-A94AD71A2A26}"/>
                </c:ext>
              </c:extLst>
            </c:dLbl>
            <c:dLbl>
              <c:idx val="7"/>
              <c:layout>
                <c:manualLayout>
                  <c:x val="2.2055796396236987E-2"/>
                  <c:y val="-5.753968253968253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00" b="0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3C3171D-4CC5-45E9-AE31-E38CCA79236D}" type="CATEGORYNAME">
                      <a:rPr lang="ko-KR" altLang="en-US" smtClean="0">
                        <a:solidFill>
                          <a:srgbClr val="2C4D75"/>
                        </a:solidFill>
                      </a:rPr>
                      <a:pPr>
                        <a:defRPr sz="1300" b="0">
                          <a:solidFill>
                            <a:schemeClr val="accent1"/>
                          </a:solidFill>
                        </a:defRPr>
                      </a:pPr>
                      <a:t>[범주 이름]</a:t>
                    </a:fld>
                    <a:r>
                      <a:rPr lang="ko-KR" altLang="en-US" dirty="0"/>
                      <a:t> </a:t>
                    </a:r>
                    <a:fld id="{FE8E9E35-5FA1-44BC-BB0B-37AEC910CE6A}" type="PERCENTAGE">
                      <a:rPr lang="en-US" altLang="ko-KR" baseline="0" smtClean="0">
                        <a:solidFill>
                          <a:srgbClr val="2C4D75"/>
                        </a:solidFill>
                      </a:rPr>
                      <a:pPr>
                        <a:defRPr sz="1300" b="0">
                          <a:solidFill>
                            <a:schemeClr val="accent1"/>
                          </a:solidFill>
                        </a:defRPr>
                      </a:pPr>
                      <a:t>[백분율]</a:t>
                    </a:fld>
                    <a:endParaRPr lang="ko-KR" altLang="en-US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1B5-4226-A536-A94AD71A2A26}"/>
                </c:ext>
              </c:extLst>
            </c:dLbl>
            <c:dLbl>
              <c:idx val="8"/>
              <c:layout>
                <c:manualLayout>
                  <c:x val="0.12038927718304875"/>
                  <c:y val="-4.662698412698412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300" b="0" i="0" u="none" strike="noStrike" kern="1200" spc="0" baseline="0">
                        <a:solidFill>
                          <a:srgbClr val="5F753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54003E-F698-435C-92CD-598CC25B0273}" type="CATEGORYNAME">
                      <a:rPr lang="ko-KR" altLang="en-US" smtClean="0">
                        <a:solidFill>
                          <a:srgbClr val="5F7530"/>
                        </a:solidFill>
                      </a:rPr>
                      <a:pPr>
                        <a:defRPr sz="1300" b="0">
                          <a:solidFill>
                            <a:srgbClr val="5F7530"/>
                          </a:solidFill>
                        </a:defRPr>
                      </a:pPr>
                      <a:t>[범주 이름]</a:t>
                    </a:fld>
                    <a:r>
                      <a:rPr lang="ko-KR" altLang="en-US" dirty="0">
                        <a:solidFill>
                          <a:srgbClr val="5F7530"/>
                        </a:solidFill>
                      </a:rPr>
                      <a:t> </a:t>
                    </a:r>
                    <a:fld id="{5FCB2F0E-418D-463A-B153-879C5D0FDC93}" type="PERCENTAGE">
                      <a:rPr lang="en-US" altLang="ko-KR" baseline="0" smtClean="0">
                        <a:solidFill>
                          <a:srgbClr val="5F7530"/>
                        </a:solidFill>
                      </a:rPr>
                      <a:pPr>
                        <a:defRPr sz="1300" b="0">
                          <a:solidFill>
                            <a:srgbClr val="5F7530"/>
                          </a:solidFill>
                        </a:defRPr>
                      </a:pPr>
                      <a:t>[백분율]</a:t>
                    </a:fld>
                    <a:endParaRPr lang="ko-KR" altLang="en-US" dirty="0">
                      <a:solidFill>
                        <a:srgbClr val="5F753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00" b="0" i="0" u="none" strike="noStrike" kern="1200" spc="0" baseline="0">
                      <a:solidFill>
                        <a:srgbClr val="5F753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694122504349877"/>
                      <c:h val="5.80060304961879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1B5-4226-A536-A94AD71A2A26}"/>
                </c:ext>
              </c:extLst>
            </c:dLbl>
            <c:dLbl>
              <c:idx val="9"/>
              <c:layout>
                <c:manualLayout>
                  <c:x val="0.15358633411363878"/>
                  <c:y val="1.984126984126982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00" b="0" i="0" u="none" strike="noStrike" kern="1200" spc="0" baseline="0">
                        <a:solidFill>
                          <a:srgbClr val="4D3B6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E8E6098-E1F8-471E-BD8A-6CD352A3A0E0}" type="CATEGORYNAME">
                      <a:rPr lang="ko-KR" altLang="en-US" smtClean="0">
                        <a:solidFill>
                          <a:srgbClr val="4D3B62"/>
                        </a:solidFill>
                      </a:rPr>
                      <a:pPr>
                        <a:defRPr sz="1300" b="0">
                          <a:solidFill>
                            <a:srgbClr val="4D3B62"/>
                          </a:solidFill>
                        </a:defRPr>
                      </a:pPr>
                      <a:t>[범주 이름]</a:t>
                    </a:fld>
                    <a:r>
                      <a:rPr lang="ko-KR" altLang="en-US" dirty="0">
                        <a:solidFill>
                          <a:srgbClr val="4D3B62"/>
                        </a:solidFill>
                      </a:rPr>
                      <a:t> </a:t>
                    </a:r>
                    <a:fld id="{7C945A5B-751D-4E93-9489-C1C3676ADCB5}" type="PERCENTAGE">
                      <a:rPr lang="en-US" altLang="ko-KR" baseline="0" smtClean="0">
                        <a:solidFill>
                          <a:srgbClr val="4D3B62"/>
                        </a:solidFill>
                      </a:rPr>
                      <a:pPr>
                        <a:defRPr sz="1300" b="0">
                          <a:solidFill>
                            <a:srgbClr val="4D3B62"/>
                          </a:solidFill>
                        </a:defRPr>
                      </a:pPr>
                      <a:t>[백분율]</a:t>
                    </a:fld>
                    <a:endParaRPr lang="ko-KR" altLang="en-US" dirty="0">
                      <a:solidFill>
                        <a:srgbClr val="4D3B62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0" i="0" u="none" strike="noStrike" kern="1200" spc="0" baseline="0">
                      <a:solidFill>
                        <a:srgbClr val="4D3B6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999941018608626"/>
                      <c:h val="8.3799681289838765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1B5-4226-A536-A94AD71A2A2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00" b="0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제 1차 금속산업</c:v>
                </c:pt>
                <c:pt idx="1">
                  <c:v>화학</c:v>
                </c:pt>
                <c:pt idx="2">
                  <c:v>정유</c:v>
                </c:pt>
                <c:pt idx="3">
                  <c:v>기타 제조업</c:v>
                </c:pt>
                <c:pt idx="4">
                  <c:v>전자장비 제조업</c:v>
                </c:pt>
                <c:pt idx="5">
                  <c:v>비금속 광물제품</c:v>
                </c:pt>
                <c:pt idx="6">
                  <c:v>펄프, 종이</c:v>
                </c:pt>
                <c:pt idx="7">
                  <c:v>음식료업</c:v>
                </c:pt>
                <c:pt idx="8">
                  <c:v>자동차 제조업</c:v>
                </c:pt>
                <c:pt idx="9">
                  <c:v>섬유 제품업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132367.29999999999</c:v>
                </c:pt>
                <c:pt idx="1">
                  <c:v>69308.100000000006</c:v>
                </c:pt>
                <c:pt idx="2">
                  <c:v>34247.9</c:v>
                </c:pt>
                <c:pt idx="3">
                  <c:v>28001.4</c:v>
                </c:pt>
                <c:pt idx="4">
                  <c:v>26288.7</c:v>
                </c:pt>
                <c:pt idx="5">
                  <c:v>22395.3</c:v>
                </c:pt>
                <c:pt idx="6">
                  <c:v>10214.799999999999</c:v>
                </c:pt>
                <c:pt idx="7">
                  <c:v>9218.7999999999993</c:v>
                </c:pt>
                <c:pt idx="8" formatCode="#,##0.00">
                  <c:v>7317.1</c:v>
                </c:pt>
                <c:pt idx="9" formatCode="#,##0.00">
                  <c:v>4100.1000000000004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B5-4226-A536-A94AD71A2A2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0DEDF7-9EF3-4F17-BB5D-4B32861F93A0}" type="datetimeFigureOut">
              <a:rPr lang="ko-KR" altLang="en-US" smtClean="0"/>
              <a:t>2024-03-28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39A2A-AB4F-48B6-830A-63A7CD561A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67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제지 공정 시스템 에너지 절감을 위한 데이터 분류 및 특성 연구를 주제로 발표하게 된 한국전자통신연구원 학부연수생 </a:t>
            </a:r>
            <a:r>
              <a:rPr lang="ko-KR" altLang="en-US" dirty="0" err="1"/>
              <a:t>정연지입니다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265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초지 공정의 인자 중에서 지절과 연관이 있는 태그를 찾기 위해 </a:t>
            </a:r>
            <a:r>
              <a:rPr lang="ko-KR" altLang="en-US" dirty="0" err="1"/>
              <a:t>스피어만</a:t>
            </a:r>
            <a:r>
              <a:rPr lang="ko-KR" altLang="en-US" dirty="0"/>
              <a:t> 상관계수를 사용하였습니다</a:t>
            </a:r>
            <a:r>
              <a:rPr lang="en-US" altLang="ko-KR" dirty="0"/>
              <a:t>. </a:t>
            </a:r>
            <a:r>
              <a:rPr lang="ko-KR" altLang="en-US" dirty="0" err="1"/>
              <a:t>스피어만</a:t>
            </a:r>
            <a:r>
              <a:rPr lang="ko-KR" altLang="en-US" dirty="0"/>
              <a:t> 상관계수는 두 변수 간의 순위를 부여하여 상관계수를 계산하는 방법입니다</a:t>
            </a:r>
            <a:r>
              <a:rPr lang="en-US" altLang="ko-KR" dirty="0"/>
              <a:t>. </a:t>
            </a:r>
            <a:r>
              <a:rPr lang="ko-KR" altLang="en-US" dirty="0" err="1"/>
              <a:t>피어슨</a:t>
            </a:r>
            <a:r>
              <a:rPr lang="ko-KR" altLang="en-US" dirty="0"/>
              <a:t> 상관계수와 달리 비선형 관계의 연관성을 파악할 수 있다는 장점이 있어</a:t>
            </a:r>
            <a:r>
              <a:rPr lang="en-US" altLang="ko-KR" dirty="0"/>
              <a:t>, </a:t>
            </a:r>
            <a:r>
              <a:rPr lang="ko-KR" altLang="en-US" dirty="0"/>
              <a:t>복잡도가 높은 제지 공정의 상관성 분석에 활용하였습니다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센서 및 품질 태그는 다양한 주변 환경들로 인해 복잡성이 높은 것을 감안하여 </a:t>
            </a:r>
            <a:r>
              <a:rPr lang="en-US" altLang="ko-KR" dirty="0"/>
              <a:t>correlation </a:t>
            </a:r>
            <a:r>
              <a:rPr lang="ko-KR" altLang="en-US" dirty="0"/>
              <a:t>값이 </a:t>
            </a:r>
            <a:r>
              <a:rPr lang="en-US" altLang="ko-KR" dirty="0"/>
              <a:t>0.3 </a:t>
            </a:r>
            <a:r>
              <a:rPr lang="ko-KR" altLang="en-US" dirty="0"/>
              <a:t>이상인 태그를 추출하였고 전력 에너지 태그에서는 </a:t>
            </a:r>
            <a:r>
              <a:rPr lang="en-US" altLang="ko-KR" dirty="0" err="1"/>
              <a:t>correlatio</a:t>
            </a:r>
            <a:r>
              <a:rPr lang="ko-KR" altLang="en-US" dirty="0"/>
              <a:t>값이 </a:t>
            </a:r>
            <a:r>
              <a:rPr lang="en-US" altLang="ko-KR" dirty="0"/>
              <a:t>0.5</a:t>
            </a:r>
            <a:r>
              <a:rPr lang="ko-KR" altLang="en-US" dirty="0"/>
              <a:t>이상인 태그를 추출하였습니다</a:t>
            </a:r>
            <a:r>
              <a:rPr lang="en-US" altLang="ko-KR" dirty="0"/>
              <a:t>. </a:t>
            </a:r>
            <a:r>
              <a:rPr lang="ko-KR" altLang="en-US" dirty="0" err="1"/>
              <a:t>스피어만</a:t>
            </a:r>
            <a:r>
              <a:rPr lang="ko-KR" altLang="en-US" dirty="0"/>
              <a:t> 상관성 분석을 통해 실린더</a:t>
            </a:r>
            <a:r>
              <a:rPr lang="en-US" altLang="ko-KR" dirty="0"/>
              <a:t>, </a:t>
            </a:r>
            <a:r>
              <a:rPr lang="ko-KR" altLang="en-US" dirty="0"/>
              <a:t>드라이</a:t>
            </a:r>
            <a:r>
              <a:rPr lang="en-US" altLang="ko-KR" dirty="0"/>
              <a:t>, </a:t>
            </a:r>
            <a:r>
              <a:rPr lang="ko-KR" altLang="en-US" dirty="0" err="1"/>
              <a:t>지종</a:t>
            </a:r>
            <a:r>
              <a:rPr lang="en-US" altLang="ko-KR" dirty="0"/>
              <a:t>, </a:t>
            </a:r>
            <a:r>
              <a:rPr lang="ko-KR" altLang="en-US" dirty="0"/>
              <a:t>스팀 압력</a:t>
            </a:r>
            <a:r>
              <a:rPr lang="en-US" altLang="ko-KR" dirty="0"/>
              <a:t>, </a:t>
            </a:r>
            <a:r>
              <a:rPr lang="ko-KR" altLang="en-US" dirty="0"/>
              <a:t>수분량</a:t>
            </a:r>
            <a:r>
              <a:rPr lang="en-US" altLang="ko-KR" dirty="0"/>
              <a:t>, </a:t>
            </a:r>
            <a:r>
              <a:rPr lang="ko-KR" altLang="en-US" dirty="0" err="1"/>
              <a:t>회분량</a:t>
            </a:r>
            <a:r>
              <a:rPr lang="en-US" altLang="ko-KR" dirty="0"/>
              <a:t>, </a:t>
            </a:r>
            <a:r>
              <a:rPr lang="ko-KR" altLang="en-US" dirty="0"/>
              <a:t>공정 에너지 전력의 역률에 연관된 태그가 지절과의 상관성이 있다는 것을 확인하였습니다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데이터를 분류하기 위해 서포트 벡터 </a:t>
            </a:r>
            <a:r>
              <a:rPr lang="ko-KR" altLang="en-US" dirty="0" err="1"/>
              <a:t>머신을</a:t>
            </a:r>
            <a:r>
              <a:rPr lang="ko-KR" altLang="en-US" dirty="0"/>
              <a:t> 활용했습니다</a:t>
            </a:r>
            <a:r>
              <a:rPr lang="en-US" altLang="ko-KR" dirty="0"/>
              <a:t>. </a:t>
            </a:r>
            <a:r>
              <a:rPr lang="ko-KR" altLang="en-US" dirty="0"/>
              <a:t>지절과 생산공정 </a:t>
            </a:r>
            <a:r>
              <a:rPr lang="ko-KR" altLang="en-US" dirty="0" err="1"/>
              <a:t>인자간의</a:t>
            </a:r>
            <a:r>
              <a:rPr lang="ko-KR" altLang="en-US" dirty="0"/>
              <a:t> 상관성 분석을 통해 추출한 태그를 종속변수로 설정하고 공정에서 생산이 많은 상위 </a:t>
            </a:r>
            <a:r>
              <a:rPr lang="en-US" altLang="ko-KR" dirty="0"/>
              <a:t>17</a:t>
            </a:r>
            <a:r>
              <a:rPr lang="ko-KR" altLang="en-US" dirty="0"/>
              <a:t>가지 </a:t>
            </a:r>
            <a:r>
              <a:rPr lang="ko-KR" altLang="en-US" dirty="0" err="1"/>
              <a:t>지종을</a:t>
            </a:r>
            <a:r>
              <a:rPr lang="ko-KR" altLang="en-US" dirty="0"/>
              <a:t> 독립변수로 하여 </a:t>
            </a:r>
            <a:r>
              <a:rPr lang="en-US" altLang="ko-KR" dirty="0"/>
              <a:t>SVM</a:t>
            </a:r>
            <a:r>
              <a:rPr lang="ko-KR" altLang="en-US" dirty="0"/>
              <a:t>모델링을 훈련 및 분석하였습니다</a:t>
            </a:r>
            <a:r>
              <a:rPr lang="en-US" altLang="ko-KR" dirty="0"/>
              <a:t>. SVM </a:t>
            </a:r>
            <a:r>
              <a:rPr lang="ko-KR" altLang="en-US" dirty="0"/>
              <a:t>분류 모델의 성능을 확인하고자 </a:t>
            </a:r>
            <a:r>
              <a:rPr lang="en-US" altLang="ko-KR" dirty="0"/>
              <a:t>confusion matrix </a:t>
            </a:r>
            <a:r>
              <a:rPr lang="ko-KR" altLang="en-US" dirty="0"/>
              <a:t>기반의 정확도 점수 활용했고 약 </a:t>
            </a:r>
            <a:r>
              <a:rPr lang="en-US" altLang="ko-KR" dirty="0"/>
              <a:t>0.98</a:t>
            </a:r>
            <a:r>
              <a:rPr lang="ko-KR" altLang="en-US" dirty="0"/>
              <a:t>로 </a:t>
            </a:r>
            <a:r>
              <a:rPr lang="ko-KR" altLang="en-US" dirty="0" err="1"/>
              <a:t>그림에서처럼</a:t>
            </a:r>
            <a:r>
              <a:rPr lang="ko-KR" altLang="en-US" dirty="0"/>
              <a:t> 높은 확률로 </a:t>
            </a:r>
            <a:r>
              <a:rPr lang="ko-KR" altLang="en-US" dirty="0" err="1"/>
              <a:t>지종을</a:t>
            </a:r>
            <a:r>
              <a:rPr lang="ko-KR" altLang="en-US" dirty="0"/>
              <a:t> 분류하였습니다</a:t>
            </a:r>
            <a:r>
              <a:rPr lang="en-US" altLang="ko-KR" dirty="0"/>
              <a:t>. </a:t>
            </a:r>
            <a:r>
              <a:rPr lang="ko-KR" altLang="en-US" dirty="0"/>
              <a:t>이처럼 해당 태그를 통해서 생산하는 종이의 종류를 특정하였고 </a:t>
            </a:r>
            <a:r>
              <a:rPr lang="ko-KR" altLang="en-US" dirty="0" err="1"/>
              <a:t>지종은</a:t>
            </a:r>
            <a:r>
              <a:rPr lang="ko-KR" altLang="en-US" dirty="0"/>
              <a:t> 지절 현상과의 관계성이 있다는 것을 확인하였습니다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090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t-SNE</a:t>
            </a:r>
            <a:r>
              <a:rPr lang="ko-KR" altLang="en-US" dirty="0"/>
              <a:t>는 고차원 데이터를 </a:t>
            </a:r>
            <a:r>
              <a:rPr lang="ko-KR" altLang="en-US" dirty="0" err="1"/>
              <a:t>저차원</a:t>
            </a:r>
            <a:r>
              <a:rPr lang="ko-KR" altLang="en-US" dirty="0"/>
              <a:t> 데이터로 변환하는 비선형 차원 축소 기법입니다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비슷한 데이터 구조는 </a:t>
            </a:r>
            <a:r>
              <a:rPr lang="ko-KR" altLang="en-US" dirty="0" err="1"/>
              <a:t>낮은차원</a:t>
            </a:r>
            <a:r>
              <a:rPr lang="ko-KR" altLang="en-US" dirty="0"/>
              <a:t> 공간에서 가깝게 대응하며</a:t>
            </a:r>
            <a:r>
              <a:rPr lang="en-US" altLang="ko-KR" dirty="0"/>
              <a:t>, </a:t>
            </a:r>
            <a:r>
              <a:rPr lang="ko-KR" altLang="en-US" dirty="0"/>
              <a:t>비슷하지 않은 데이터 구조는 멀리 떨어져 대응됩니다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군집들을 시각화해서 표현해주는 강점이 있어</a:t>
            </a:r>
            <a:r>
              <a:rPr lang="en-US" altLang="ko-KR" dirty="0"/>
              <a:t>, </a:t>
            </a:r>
            <a:r>
              <a:rPr lang="ko-KR" altLang="en-US" dirty="0"/>
              <a:t>시각화에 주로 사용됩니다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다른 차원축소 기법인 </a:t>
            </a:r>
            <a:r>
              <a:rPr lang="en-US" altLang="ko-KR" dirty="0"/>
              <a:t>PCA</a:t>
            </a:r>
            <a:r>
              <a:rPr lang="ko-KR" altLang="en-US" dirty="0"/>
              <a:t>는 데이터가 가진 고유한 물리적 정보량을 보존하는데 주력하지만</a:t>
            </a:r>
            <a:r>
              <a:rPr lang="en-US" altLang="ko-KR" dirty="0"/>
              <a:t>, t-SNE</a:t>
            </a:r>
            <a:r>
              <a:rPr lang="ko-KR" altLang="en-US" dirty="0"/>
              <a:t>는 고유한 물리적 정보량보다는 </a:t>
            </a:r>
            <a:r>
              <a:rPr lang="ko-KR" altLang="en-US" dirty="0" err="1"/>
              <a:t>데이터들간의</a:t>
            </a:r>
            <a:r>
              <a:rPr lang="ko-KR" altLang="en-US" dirty="0"/>
              <a:t> 상대적 거리를 보존하는데 주력합니다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그러므로 </a:t>
            </a:r>
            <a:r>
              <a:rPr lang="en-US" altLang="ko-KR" dirty="0"/>
              <a:t>t-SNE</a:t>
            </a:r>
            <a:r>
              <a:rPr lang="ko-KR" altLang="en-US" dirty="0"/>
              <a:t>는 클러스터링 알고리즘이 아니기에 </a:t>
            </a:r>
            <a:r>
              <a:rPr lang="en-US" altLang="ko-KR" dirty="0"/>
              <a:t>k-means</a:t>
            </a:r>
            <a:r>
              <a:rPr lang="ko-KR" altLang="en-US" dirty="0"/>
              <a:t>와 같은 알고리즘과 함께 적용하는 방식으로 사용됩니다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t-SNE</a:t>
            </a:r>
            <a:r>
              <a:rPr lang="ko-KR" altLang="en-US" dirty="0"/>
              <a:t>의 차원은 물리적 의미를 가지지 않습니다</a:t>
            </a:r>
            <a:r>
              <a:rPr lang="en-US" altLang="ko-KR" dirty="0"/>
              <a:t>. PCA</a:t>
            </a:r>
            <a:r>
              <a:rPr lang="ko-KR" altLang="en-US" dirty="0"/>
              <a:t>는 정보 손실을 최소화하려는 관점을 가지고 있으므로</a:t>
            </a:r>
            <a:r>
              <a:rPr lang="en-US" altLang="ko-KR" dirty="0"/>
              <a:t>, </a:t>
            </a:r>
            <a:r>
              <a:rPr lang="ko-KR" altLang="en-US" dirty="0"/>
              <a:t>그 결과 추출된 </a:t>
            </a:r>
            <a:r>
              <a:rPr lang="en-US" altLang="ko-KR" dirty="0"/>
              <a:t>PCA </a:t>
            </a:r>
            <a:r>
              <a:rPr lang="ko-KR" altLang="en-US" dirty="0"/>
              <a:t>축은 주성분이라는 물리적 의미를 유지하지만 </a:t>
            </a:r>
            <a:r>
              <a:rPr lang="en-US" altLang="ko-KR" dirty="0"/>
              <a:t>t-SNE</a:t>
            </a:r>
            <a:r>
              <a:rPr lang="ko-KR" altLang="en-US" dirty="0"/>
              <a:t>는 정보 </a:t>
            </a:r>
            <a:r>
              <a:rPr lang="ko-KR" altLang="en-US" dirty="0" err="1"/>
              <a:t>손실량에</a:t>
            </a:r>
            <a:r>
              <a:rPr lang="ko-KR" altLang="en-US" dirty="0"/>
              <a:t> 주목하지 않아</a:t>
            </a:r>
            <a:r>
              <a:rPr lang="en-US" altLang="ko-KR" dirty="0"/>
              <a:t>, </a:t>
            </a:r>
            <a:r>
              <a:rPr lang="ko-KR" altLang="en-US" dirty="0" err="1"/>
              <a:t>저차원</a:t>
            </a:r>
            <a:r>
              <a:rPr lang="ko-KR" altLang="en-US" dirty="0"/>
              <a:t> 축이 아무런 물리적 의미를 가지지 못하여 오직 시각화에만 유리할 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※t-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sne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비지도 학습으로 정답 데이터가 없이 학습하여 컴퓨터가 스스로 데이터의 특성이나 구조를 알아냅니다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637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t-SNE</a:t>
            </a:r>
            <a:r>
              <a:rPr lang="ko-KR" altLang="en-US" dirty="0"/>
              <a:t>기법을 실행한 결과</a:t>
            </a:r>
            <a:r>
              <a:rPr lang="en-US" altLang="ko-KR" dirty="0"/>
              <a:t>, </a:t>
            </a:r>
            <a:r>
              <a:rPr lang="ko-KR" altLang="en-US" dirty="0"/>
              <a:t>그림에서 왼쪽은 원본 데이터를</a:t>
            </a:r>
            <a:r>
              <a:rPr lang="en-US" altLang="ko-KR" dirty="0"/>
              <a:t>, </a:t>
            </a:r>
            <a:r>
              <a:rPr lang="ko-KR" altLang="en-US" dirty="0"/>
              <a:t>오른쪽은 </a:t>
            </a:r>
            <a:r>
              <a:rPr lang="en-US" altLang="ko-KR" dirty="0"/>
              <a:t>SVM</a:t>
            </a:r>
            <a:r>
              <a:rPr lang="ko-KR" altLang="en-US" dirty="0"/>
              <a:t>모델링 결과 데이터를 시각화한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039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t-SNE</a:t>
            </a:r>
            <a:r>
              <a:rPr lang="ko-KR" altLang="en-US" dirty="0"/>
              <a:t>결과</a:t>
            </a:r>
            <a:r>
              <a:rPr lang="en-US" altLang="ko-KR" dirty="0"/>
              <a:t>,</a:t>
            </a:r>
            <a:r>
              <a:rPr lang="ko-KR" altLang="en-US" dirty="0"/>
              <a:t> 데이터는 크게 </a:t>
            </a:r>
            <a:r>
              <a:rPr lang="en-US" altLang="ko-KR" dirty="0"/>
              <a:t>3</a:t>
            </a:r>
            <a:r>
              <a:rPr lang="ko-KR" altLang="en-US" dirty="0"/>
              <a:t>군집수로 </a:t>
            </a:r>
            <a:r>
              <a:rPr lang="ko-KR" altLang="en-US" dirty="0" err="1"/>
              <a:t>군집화되었습니다</a:t>
            </a:r>
            <a:r>
              <a:rPr lang="en-US" altLang="ko-KR" dirty="0"/>
              <a:t>. 3</a:t>
            </a:r>
            <a:r>
              <a:rPr lang="ko-KR" altLang="en-US" dirty="0"/>
              <a:t>가지 그룹은 </a:t>
            </a:r>
            <a:r>
              <a:rPr lang="ko-KR" altLang="en-US" dirty="0" err="1"/>
              <a:t>평량을</a:t>
            </a:r>
            <a:r>
              <a:rPr lang="ko-KR" altLang="en-US" dirty="0"/>
              <a:t> 기준으로 고</a:t>
            </a:r>
            <a:r>
              <a:rPr lang="en-US" altLang="ko-KR" dirty="0"/>
              <a:t>,</a:t>
            </a:r>
            <a:r>
              <a:rPr lang="ko-KR" altLang="en-US" dirty="0"/>
              <a:t>중</a:t>
            </a:r>
            <a:r>
              <a:rPr lang="en-US" altLang="ko-KR" dirty="0"/>
              <a:t>,</a:t>
            </a:r>
            <a:r>
              <a:rPr lang="ko-KR" altLang="en-US" dirty="0"/>
              <a:t>저로 나뉘어 군집을 이뤘습니다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07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</a:t>
            </a:r>
            <a:r>
              <a:rPr lang="en-US" altLang="ko-KR" dirty="0"/>
              <a:t>16</a:t>
            </a:r>
            <a:r>
              <a:rPr lang="ko-KR" altLang="en-US" dirty="0"/>
              <a:t>번</a:t>
            </a:r>
            <a:r>
              <a:rPr lang="en-US" altLang="ko-KR" dirty="0"/>
              <a:t>, 14</a:t>
            </a:r>
            <a:r>
              <a:rPr lang="ko-KR" altLang="en-US" dirty="0"/>
              <a:t>번</a:t>
            </a:r>
            <a:r>
              <a:rPr lang="en-US" altLang="ko-KR" dirty="0"/>
              <a:t>, 15</a:t>
            </a:r>
            <a:r>
              <a:rPr lang="ko-KR" altLang="en-US" dirty="0"/>
              <a:t>번은 같은 </a:t>
            </a:r>
            <a:r>
              <a:rPr lang="ko-KR" altLang="en-US" dirty="0" err="1"/>
              <a:t>지종임에도</a:t>
            </a:r>
            <a:r>
              <a:rPr lang="ko-KR" altLang="en-US" dirty="0"/>
              <a:t>  </a:t>
            </a:r>
            <a:r>
              <a:rPr lang="ko-KR" altLang="en-US" dirty="0" err="1"/>
              <a:t>평량을</a:t>
            </a:r>
            <a:r>
              <a:rPr lang="ko-KR" altLang="en-US" dirty="0"/>
              <a:t> 기준으로 각각의 다른 그룹에 속하였습니다</a:t>
            </a:r>
            <a:r>
              <a:rPr lang="en-US" altLang="ko-KR" dirty="0"/>
              <a:t>. </a:t>
            </a:r>
            <a:r>
              <a:rPr lang="ko-KR" altLang="en-US" dirty="0"/>
              <a:t>이처럼 </a:t>
            </a:r>
            <a:r>
              <a:rPr lang="ko-KR" altLang="en-US" dirty="0" err="1"/>
              <a:t>평량이</a:t>
            </a:r>
            <a:r>
              <a:rPr lang="ko-KR" altLang="en-US" dirty="0"/>
              <a:t> 제지 공정에서 중요한 요인임을 알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671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연구에선 </a:t>
            </a:r>
            <a:r>
              <a:rPr lang="ko-KR" altLang="en-US" dirty="0" err="1"/>
              <a:t>스피어만</a:t>
            </a:r>
            <a:r>
              <a:rPr lang="ko-KR" altLang="en-US" dirty="0"/>
              <a:t> 상관계수를 통해 지절에 영향을 미칠 수 있는 생산공정 태그를 추출하였고</a:t>
            </a:r>
            <a:r>
              <a:rPr lang="en-US" altLang="ko-KR" dirty="0"/>
              <a:t>. </a:t>
            </a:r>
            <a:r>
              <a:rPr lang="ko-KR" altLang="en-US" dirty="0"/>
              <a:t>추출한 태그를 </a:t>
            </a:r>
            <a:r>
              <a:rPr lang="en-US" altLang="ko-KR" dirty="0"/>
              <a:t>SVM </a:t>
            </a:r>
            <a:r>
              <a:rPr lang="ko-KR" altLang="en-US" dirty="0"/>
              <a:t>분류 모델에 훈련시킨 후 높은 확률로 </a:t>
            </a:r>
            <a:r>
              <a:rPr lang="ko-KR" altLang="en-US" dirty="0" err="1"/>
              <a:t>지종을</a:t>
            </a:r>
            <a:r>
              <a:rPr lang="ko-KR" altLang="en-US" dirty="0"/>
              <a:t> 분류하였습니다</a:t>
            </a:r>
            <a:r>
              <a:rPr lang="en-US" altLang="ko-KR" dirty="0"/>
              <a:t>. SVM </a:t>
            </a:r>
            <a:r>
              <a:rPr lang="ko-KR" altLang="en-US" dirty="0"/>
              <a:t>분류 모델의 성능을 알기 위해 오차행렬의 정확도를 통해서 </a:t>
            </a:r>
            <a:r>
              <a:rPr lang="en-US" altLang="ko-KR" dirty="0"/>
              <a:t>0.98 </a:t>
            </a:r>
            <a:r>
              <a:rPr lang="ko-KR" altLang="en-US" dirty="0"/>
              <a:t>점수를 확인하였고 </a:t>
            </a:r>
            <a:r>
              <a:rPr lang="en-US" altLang="ko-KR" dirty="0"/>
              <a:t>t-SNE </a:t>
            </a:r>
            <a:r>
              <a:rPr lang="ko-KR" altLang="en-US" dirty="0"/>
              <a:t>기법에선 </a:t>
            </a:r>
            <a:r>
              <a:rPr lang="ko-KR" altLang="en-US" dirty="0" err="1"/>
              <a:t>평량</a:t>
            </a:r>
            <a:r>
              <a:rPr lang="ko-KR" altLang="en-US" dirty="0"/>
              <a:t> 기준 </a:t>
            </a:r>
            <a:r>
              <a:rPr lang="en-US" altLang="ko-KR" dirty="0"/>
              <a:t>3</a:t>
            </a:r>
            <a:r>
              <a:rPr lang="ko-KR" altLang="en-US" dirty="0"/>
              <a:t>그룹으로 군집화를 이룬 것을 시각화를 통해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이후에 원인 파악을 통해서 추후 지절 예측을 위한 메커니즘 개발로 확장할 계획입니다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202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제지 공정 시스템 에너지 절감을 위한 데이터 분류 및 특성 연구에 대한 발표를 마치겠습니다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59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순서로는 연구배경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dirty="0"/>
              <a:t>, </a:t>
            </a:r>
            <a:r>
              <a:rPr lang="ko-KR" altLang="en-US" dirty="0"/>
              <a:t>상관성 분석</a:t>
            </a:r>
            <a:r>
              <a:rPr lang="en-US" altLang="ko-KR" dirty="0"/>
              <a:t>, </a:t>
            </a:r>
            <a:r>
              <a:rPr lang="ko-KR" altLang="en-US" dirty="0"/>
              <a:t>시각화</a:t>
            </a:r>
            <a:r>
              <a:rPr lang="en-US" altLang="ko-KR" dirty="0"/>
              <a:t>, </a:t>
            </a:r>
            <a:r>
              <a:rPr lang="ko-KR" altLang="en-US" dirty="0"/>
              <a:t>결론 순으로 진행됩니다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2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ipcc</a:t>
            </a:r>
            <a:r>
              <a:rPr lang="ko-KR" altLang="en-US" dirty="0"/>
              <a:t> 보고서에 의하면 산업혁명의 발전과 자본주의의 성장은 위의 </a:t>
            </a:r>
            <a:r>
              <a:rPr lang="ko-KR" altLang="en-US" dirty="0" err="1"/>
              <a:t>사진에서처럼</a:t>
            </a:r>
            <a:r>
              <a:rPr lang="ko-KR" altLang="en-US" dirty="0"/>
              <a:t> 온도 차이가 자연적인 현상으로 인한 것보다 인간에 의해 변화하는 온도가</a:t>
            </a:r>
            <a:r>
              <a:rPr lang="en-US" altLang="ko-KR" dirty="0"/>
              <a:t> 1.09</a:t>
            </a:r>
            <a:r>
              <a:rPr lang="ko-KR" altLang="en-US" dirty="0"/>
              <a:t>도 차이가 나며 지구의 온도 평균을 산업화 이전보다 높였다는 것을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자연 생태계 파괴</a:t>
            </a:r>
            <a:r>
              <a:rPr lang="en-US" altLang="ko-KR" dirty="0"/>
              <a:t>, </a:t>
            </a:r>
            <a:r>
              <a:rPr lang="ko-KR" altLang="en-US" dirty="0"/>
              <a:t>지구온난화 등의 기후 변화를 일으키고 있으며</a:t>
            </a:r>
            <a:r>
              <a:rPr lang="en-US" altLang="ko-KR" dirty="0"/>
              <a:t> </a:t>
            </a:r>
            <a:r>
              <a:rPr lang="ko-KR" altLang="en-US" dirty="0"/>
              <a:t>이를 대응하기 위해서 현재 탄소중립을 추진하고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아래 그림은 우리나라의 </a:t>
            </a:r>
            <a:r>
              <a:rPr lang="en-US" altLang="ko-KR" dirty="0"/>
              <a:t>2004</a:t>
            </a:r>
            <a:r>
              <a:rPr lang="ko-KR" altLang="en-US" dirty="0"/>
              <a:t>년부터</a:t>
            </a:r>
            <a:r>
              <a:rPr lang="en-US" altLang="ko-KR" dirty="0"/>
              <a:t> 2021</a:t>
            </a:r>
            <a:r>
              <a:rPr lang="ko-KR" altLang="en-US" dirty="0"/>
              <a:t>년까지의 에너지 소비량을 나타냅니다</a:t>
            </a:r>
            <a:r>
              <a:rPr lang="en-US" altLang="ko-KR" dirty="0"/>
              <a:t>. </a:t>
            </a:r>
            <a:r>
              <a:rPr lang="ko-KR" altLang="en-US" dirty="0"/>
              <a:t>세계적인 </a:t>
            </a:r>
            <a:r>
              <a:rPr lang="ko-KR" altLang="en-US" dirty="0" err="1"/>
              <a:t>팬데믹이였던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년은 </a:t>
            </a:r>
            <a:r>
              <a:rPr lang="en-US" altLang="ko-KR" dirty="0"/>
              <a:t>4.5%</a:t>
            </a:r>
            <a:r>
              <a:rPr lang="ko-KR" altLang="en-US" dirty="0"/>
              <a:t>가 감소했지만 다음해인 </a:t>
            </a:r>
            <a:r>
              <a:rPr lang="en-US" altLang="ko-KR" dirty="0"/>
              <a:t>2021</a:t>
            </a:r>
            <a:r>
              <a:rPr lang="ko-KR" altLang="en-US" dirty="0"/>
              <a:t>년은 </a:t>
            </a:r>
            <a:r>
              <a:rPr lang="en-US" altLang="ko-KR" dirty="0"/>
              <a:t>5% </a:t>
            </a:r>
            <a:r>
              <a:rPr lang="ko-KR" altLang="en-US" dirty="0"/>
              <a:t>성장으로 반등했습니다</a:t>
            </a:r>
            <a:r>
              <a:rPr lang="en-US" altLang="ko-KR" dirty="0"/>
              <a:t>. </a:t>
            </a:r>
            <a:r>
              <a:rPr lang="ko-KR" altLang="en-US" dirty="0"/>
              <a:t>이 반등은 그 전까지의 </a:t>
            </a:r>
            <a:r>
              <a:rPr lang="en-US" altLang="ko-KR" dirty="0"/>
              <a:t>2000</a:t>
            </a:r>
            <a:r>
              <a:rPr lang="ko-KR" altLang="en-US" dirty="0"/>
              <a:t>년부터 </a:t>
            </a:r>
            <a:r>
              <a:rPr lang="en-US" altLang="ko-KR" dirty="0"/>
              <a:t>2019</a:t>
            </a:r>
            <a:r>
              <a:rPr lang="ko-KR" altLang="en-US" dirty="0"/>
              <a:t>년 동안의 연평균 </a:t>
            </a:r>
            <a:r>
              <a:rPr lang="en-US" altLang="ko-KR" dirty="0"/>
              <a:t>2%</a:t>
            </a:r>
            <a:r>
              <a:rPr lang="ko-KR" altLang="en-US" dirty="0"/>
              <a:t>보다 높은 수치이며 </a:t>
            </a:r>
            <a:r>
              <a:rPr lang="en-US" altLang="ko-KR" dirty="0"/>
              <a:t>2021</a:t>
            </a:r>
            <a:r>
              <a:rPr lang="ko-KR" altLang="en-US" dirty="0"/>
              <a:t>년 에너지 소비량은 </a:t>
            </a:r>
            <a:r>
              <a:rPr lang="en-US" altLang="ko-KR" dirty="0"/>
              <a:t>2019</a:t>
            </a:r>
            <a:r>
              <a:rPr lang="ko-KR" altLang="en-US" dirty="0"/>
              <a:t>년 소비량을 상회했습니다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40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Eia</a:t>
            </a:r>
            <a:r>
              <a:rPr lang="ko-KR" altLang="en-US" dirty="0"/>
              <a:t>의 보고서에 따르면 펄프제지 산업은 전 세계에서 에너지 사용량이 많은 산업 중 하나입니다</a:t>
            </a:r>
            <a:r>
              <a:rPr lang="en-US" altLang="ko-KR" dirty="0"/>
              <a:t>. 2000</a:t>
            </a:r>
            <a:r>
              <a:rPr lang="ko-KR" altLang="en-US" dirty="0"/>
              <a:t>년부터 </a:t>
            </a:r>
            <a:r>
              <a:rPr lang="en-US" altLang="ko-KR" dirty="0"/>
              <a:t>2018</a:t>
            </a:r>
            <a:r>
              <a:rPr lang="ko-KR" altLang="en-US" dirty="0"/>
              <a:t>년 동안 연평균 </a:t>
            </a:r>
            <a:r>
              <a:rPr lang="en-US" altLang="ko-KR" dirty="0"/>
              <a:t>0.3%</a:t>
            </a:r>
            <a:r>
              <a:rPr lang="ko-KR" altLang="en-US" dirty="0"/>
              <a:t>의 에너지 사용이 증가하였고 이는 전 세계 산업 에너지 소비의 </a:t>
            </a:r>
            <a:r>
              <a:rPr lang="en-US" altLang="ko-KR" dirty="0"/>
              <a:t>6%, </a:t>
            </a:r>
            <a:r>
              <a:rPr lang="ko-KR" altLang="en-US" dirty="0"/>
              <a:t>직접적인 산업 이산화탄소</a:t>
            </a:r>
            <a:r>
              <a:rPr lang="en-US" altLang="ko-KR" dirty="0"/>
              <a:t> </a:t>
            </a:r>
            <a:r>
              <a:rPr lang="ko-KR" altLang="en-US" dirty="0"/>
              <a:t>배출량은 </a:t>
            </a:r>
            <a:r>
              <a:rPr lang="en-US" altLang="ko-KR" dirty="0"/>
              <a:t>2%</a:t>
            </a:r>
            <a:r>
              <a:rPr lang="ko-KR" altLang="en-US" dirty="0"/>
              <a:t>를 차지합니다</a:t>
            </a:r>
            <a:r>
              <a:rPr lang="en-US" altLang="ko-KR" dirty="0"/>
              <a:t>. </a:t>
            </a:r>
            <a:r>
              <a:rPr lang="ko-KR" altLang="en-US" dirty="0"/>
              <a:t>그리고 한국에너지공단의 조사결과에 따르면 우리나라에서 제지산업은 에너지 사용량이 </a:t>
            </a:r>
            <a:r>
              <a:rPr lang="en-US" altLang="ko-KR" dirty="0"/>
              <a:t>2%, </a:t>
            </a:r>
            <a:r>
              <a:rPr lang="ko-KR" altLang="en-US" dirty="0"/>
              <a:t>온실가스 배출량은 </a:t>
            </a:r>
            <a:r>
              <a:rPr lang="en-US" altLang="ko-KR" dirty="0"/>
              <a:t>3%</a:t>
            </a:r>
            <a:r>
              <a:rPr lang="ko-KR" altLang="en-US" dirty="0"/>
              <a:t>를 차지하였습니다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766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제지 산업의 공정은  종이의 원료가 되는 펄프가 섬유 식물로부터 기계적 또는 화학적으로 </a:t>
            </a:r>
            <a:r>
              <a:rPr lang="ko-KR" altLang="en-US" dirty="0" err="1"/>
              <a:t>처리하여만든</a:t>
            </a:r>
            <a:r>
              <a:rPr lang="ko-KR" altLang="en-US" dirty="0"/>
              <a:t> 후 종이로 제조합니다</a:t>
            </a:r>
            <a:r>
              <a:rPr lang="en-US" altLang="ko-KR" dirty="0"/>
              <a:t>. </a:t>
            </a:r>
            <a:r>
              <a:rPr lang="ko-KR" altLang="en-US" dirty="0"/>
              <a:t>종이의 일반적인 제지 공정은 </a:t>
            </a:r>
            <a:r>
              <a:rPr lang="en-US" altLang="ko-KR" dirty="0"/>
              <a:t>4</a:t>
            </a:r>
            <a:r>
              <a:rPr lang="ko-KR" altLang="en-US" dirty="0"/>
              <a:t>단계인 조정 공정</a:t>
            </a:r>
            <a:r>
              <a:rPr lang="en-US" altLang="ko-KR" dirty="0"/>
              <a:t>, </a:t>
            </a:r>
            <a:r>
              <a:rPr lang="ko-KR" altLang="en-US" dirty="0"/>
              <a:t>초지공정</a:t>
            </a:r>
            <a:r>
              <a:rPr lang="en-US" altLang="ko-KR" dirty="0"/>
              <a:t>, </a:t>
            </a:r>
            <a:r>
              <a:rPr lang="ko-KR" altLang="en-US" dirty="0"/>
              <a:t>코팅공정</a:t>
            </a:r>
            <a:r>
              <a:rPr lang="en-US" altLang="ko-KR" dirty="0"/>
              <a:t>, </a:t>
            </a:r>
            <a:r>
              <a:rPr lang="ko-KR" altLang="en-US" dirty="0"/>
              <a:t>완전공정으로 나뉘고 일관자동화를 이루고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35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중 다량의 스팀에너지를 사용하는 초지공정은 일정한 농도의 </a:t>
            </a:r>
            <a:r>
              <a:rPr lang="ko-KR" altLang="en-US" dirty="0" err="1"/>
              <a:t>지료를</a:t>
            </a:r>
            <a:r>
              <a:rPr lang="ko-KR" altLang="en-US" dirty="0"/>
              <a:t> 원료로 종이를 만들며 지층 형성</a:t>
            </a:r>
            <a:r>
              <a:rPr lang="en-US" altLang="ko-KR" dirty="0"/>
              <a:t>, </a:t>
            </a:r>
            <a:r>
              <a:rPr lang="ko-KR" altLang="en-US" dirty="0" err="1"/>
              <a:t>압착탈수</a:t>
            </a:r>
            <a:r>
              <a:rPr lang="en-US" altLang="ko-KR" dirty="0"/>
              <a:t>/</a:t>
            </a:r>
            <a:r>
              <a:rPr lang="ko-KR" altLang="en-US" dirty="0"/>
              <a:t>건조</a:t>
            </a:r>
            <a:r>
              <a:rPr lang="en-US" altLang="ko-KR" dirty="0"/>
              <a:t>, </a:t>
            </a:r>
            <a:r>
              <a:rPr lang="ko-KR" altLang="en-US" dirty="0"/>
              <a:t>표면처리 등의 과정을 거칩니다</a:t>
            </a:r>
            <a:r>
              <a:rPr lang="en-US" altLang="ko-KR" dirty="0"/>
              <a:t>.  </a:t>
            </a:r>
            <a:r>
              <a:rPr lang="ko-KR" altLang="en-US" dirty="0"/>
              <a:t>오른쪽에 보이는 그림은 초지공정과 에너지 및 제어 시스템의 전체적인 구조입니다</a:t>
            </a:r>
            <a:r>
              <a:rPr lang="en-US" altLang="ko-KR" dirty="0"/>
              <a:t>. </a:t>
            </a:r>
            <a:r>
              <a:rPr lang="ko-KR" altLang="en-US" dirty="0"/>
              <a:t>헤드박스에서 분출된 원료는 와이어 파트에서 지필로 형성된 다음</a:t>
            </a:r>
            <a:r>
              <a:rPr lang="en-US" altLang="ko-KR" dirty="0"/>
              <a:t>, </a:t>
            </a:r>
            <a:r>
              <a:rPr lang="ko-KR" altLang="en-US" dirty="0"/>
              <a:t>프레스 파트에서 압착 탈수 과정을 거치며</a:t>
            </a:r>
            <a:r>
              <a:rPr lang="en-US" altLang="ko-KR" dirty="0"/>
              <a:t>, </a:t>
            </a:r>
            <a:r>
              <a:rPr lang="ko-KR" altLang="en-US" dirty="0"/>
              <a:t>드라이어 파트에서 잔류 수분을 증발시킨 다음 슈퍼 캘린더에서 종이의 두께가 조절되어 제품으로 완성됩니다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24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에너지 효율과 연관된 공정 과정 중 실린더에 가해지는 스팀 온도 및 압력</a:t>
            </a:r>
            <a:r>
              <a:rPr lang="en-US" altLang="ko-KR" dirty="0"/>
              <a:t>, </a:t>
            </a:r>
            <a:r>
              <a:rPr lang="ko-KR" altLang="en-US" dirty="0"/>
              <a:t>지필의 수분량과 </a:t>
            </a:r>
            <a:r>
              <a:rPr lang="ko-KR" altLang="en-US" dirty="0" err="1"/>
              <a:t>평량</a:t>
            </a:r>
            <a:r>
              <a:rPr lang="ko-KR" altLang="en-US" dirty="0"/>
              <a:t> 등의 인자가 생산하는 </a:t>
            </a:r>
            <a:r>
              <a:rPr lang="ko-KR" altLang="en-US" dirty="0" err="1"/>
              <a:t>지종에</a:t>
            </a:r>
            <a:r>
              <a:rPr lang="ko-KR" altLang="en-US" dirty="0"/>
              <a:t> 따라서 제어됩니다</a:t>
            </a:r>
            <a:r>
              <a:rPr lang="en-US" altLang="ko-KR" dirty="0"/>
              <a:t>. </a:t>
            </a:r>
            <a:r>
              <a:rPr lang="ko-KR" altLang="en-US" dirty="0"/>
              <a:t>해당 공정은 하루 </a:t>
            </a:r>
            <a:r>
              <a:rPr lang="en-US" altLang="ko-KR" dirty="0"/>
              <a:t>24</a:t>
            </a:r>
            <a:r>
              <a:rPr lang="ko-KR" altLang="en-US" dirty="0"/>
              <a:t>시간 계속 가동되는 연속공정이기에 생산 중 </a:t>
            </a:r>
            <a:r>
              <a:rPr lang="ko-KR" altLang="en-US" dirty="0" err="1"/>
              <a:t>지종이</a:t>
            </a:r>
            <a:r>
              <a:rPr lang="ko-KR" altLang="en-US" dirty="0"/>
              <a:t> 변경될 시 공정을 멈추지 않고 바꿔야합니다</a:t>
            </a:r>
            <a:r>
              <a:rPr lang="en-US" altLang="ko-KR" dirty="0"/>
              <a:t>.</a:t>
            </a:r>
            <a:r>
              <a:rPr lang="ko-KR" altLang="en-US" dirty="0"/>
              <a:t> 생산하려는 </a:t>
            </a:r>
            <a:r>
              <a:rPr lang="ko-KR" altLang="en-US" dirty="0" err="1"/>
              <a:t>지종에</a:t>
            </a:r>
            <a:r>
              <a:rPr lang="ko-KR" altLang="en-US" dirty="0"/>
              <a:t> 따라 </a:t>
            </a:r>
            <a:r>
              <a:rPr lang="ko-KR" altLang="en-US" dirty="0" err="1"/>
              <a:t>인자값이</a:t>
            </a:r>
            <a:r>
              <a:rPr lang="ko-KR" altLang="en-US" dirty="0"/>
              <a:t> 바뀌기에 지종교체는 지절 현상을 유발하는 원인 중 하나가 될 수 있습니다</a:t>
            </a:r>
            <a:r>
              <a:rPr lang="en-US" altLang="ko-KR" dirty="0"/>
              <a:t>. </a:t>
            </a:r>
            <a:r>
              <a:rPr lang="ko-KR" altLang="en-US" dirty="0"/>
              <a:t>생산 가동 중 지절이 발생한다면 제지공정의 안정화를 위해 진단 및 유지 관리 시간이 생기게 되고 많은 펄프와 에너지 및 전력이 의미없이 소모하게 됩니다</a:t>
            </a:r>
            <a:r>
              <a:rPr lang="en-US" altLang="ko-KR" dirty="0"/>
              <a:t>. </a:t>
            </a:r>
            <a:r>
              <a:rPr lang="ko-KR" altLang="en-US" dirty="0"/>
              <a:t>그리하여 </a:t>
            </a:r>
            <a:r>
              <a:rPr lang="ko-KR" altLang="en-US" dirty="0" err="1"/>
              <a:t>지종</a:t>
            </a:r>
            <a:r>
              <a:rPr lang="ko-KR" altLang="en-US" dirty="0"/>
              <a:t> 교체와 지절의 관계성을 공정의 센서 제어 및 품질 시스템 데이터를 활용하여 보고자 합니다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425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해당 공정에서는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MES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이라는 </a:t>
            </a:r>
            <a:r>
              <a:rPr lang="ko-KR" altLang="en-US" dirty="0"/>
              <a:t>생산관리시스템을 바탕으로 주문부터 완제품이 생산될 때까지 생산을 지원하는 실시간 시스템이 운영되고 있어 생산관리시스템</a:t>
            </a:r>
            <a:r>
              <a:rPr lang="en-US" altLang="ko-KR" dirty="0"/>
              <a:t>,</a:t>
            </a:r>
            <a:r>
              <a:rPr lang="ko-KR" altLang="en-US" dirty="0"/>
              <a:t> 센서</a:t>
            </a:r>
            <a:r>
              <a:rPr lang="en-US" altLang="ko-KR" dirty="0"/>
              <a:t>, </a:t>
            </a:r>
            <a:r>
              <a:rPr lang="ko-KR" altLang="en-US" dirty="0"/>
              <a:t>전력 에너지 데이터가 하루에 약 </a:t>
            </a:r>
            <a:r>
              <a:rPr lang="en-US" altLang="ko-KR" dirty="0"/>
              <a:t>205,300</a:t>
            </a:r>
            <a:r>
              <a:rPr lang="ko-KR" altLang="en-US" dirty="0"/>
              <a:t>개 데이터가 생성됩니다</a:t>
            </a:r>
            <a:r>
              <a:rPr lang="en-US" altLang="ko-KR" dirty="0"/>
              <a:t>. (et)</a:t>
            </a:r>
            <a:r>
              <a:rPr lang="ko-KR" altLang="en-US" dirty="0"/>
              <a:t>발생한 </a:t>
            </a:r>
            <a:r>
              <a:rPr lang="ko-KR" altLang="en-US" dirty="0" err="1"/>
              <a:t>결측치는</a:t>
            </a:r>
            <a:r>
              <a:rPr lang="ko-KR" altLang="en-US" dirty="0"/>
              <a:t> 대치를 통해 제거하였고 </a:t>
            </a:r>
            <a:r>
              <a:rPr lang="en-US" altLang="ko-KR" dirty="0"/>
              <a:t>(et)</a:t>
            </a:r>
            <a:r>
              <a:rPr lang="ko-KR" altLang="en-US" dirty="0"/>
              <a:t>이번 모델링 분석에선 문자열을 처리할 수 없기에 </a:t>
            </a:r>
            <a:r>
              <a:rPr lang="ko-KR" altLang="en-US" dirty="0" err="1"/>
              <a:t>지종</a:t>
            </a:r>
            <a:r>
              <a:rPr lang="ko-KR" altLang="en-US" dirty="0"/>
              <a:t> 문자열 값을 숫자로 바꿔주었습니다</a:t>
            </a:r>
            <a:r>
              <a:rPr lang="en-US" altLang="ko-KR" dirty="0"/>
              <a:t>. (et)</a:t>
            </a:r>
            <a:r>
              <a:rPr lang="ko-KR" altLang="en-US" dirty="0"/>
              <a:t>각 데이터의 입력되는 시간 단위가 다르기에 작업시작시간 </a:t>
            </a:r>
            <a:r>
              <a:rPr lang="en-US" altLang="ko-KR" dirty="0"/>
              <a:t>1</a:t>
            </a:r>
            <a:r>
              <a:rPr lang="ko-KR" altLang="en-US" dirty="0" err="1"/>
              <a:t>분기준으로합친</a:t>
            </a:r>
            <a:r>
              <a:rPr lang="ko-KR" altLang="en-US" dirty="0"/>
              <a:t> 후 </a:t>
            </a:r>
            <a:r>
              <a:rPr lang="en-US" altLang="ko-KR" dirty="0"/>
              <a:t>15</a:t>
            </a:r>
            <a:r>
              <a:rPr lang="ko-KR" altLang="en-US" dirty="0"/>
              <a:t>분 단위로 </a:t>
            </a:r>
            <a:r>
              <a:rPr lang="ko-KR" altLang="en-US" dirty="0" err="1"/>
              <a:t>샘플링해주었습니다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42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제지 공정과 지절의 연관성을 찾기 위해 데이터의 기간을 전체 기간이 아닌 지절이 가장 많이 발생했던 </a:t>
            </a:r>
            <a:r>
              <a:rPr lang="en-US" altLang="ko-KR" dirty="0"/>
              <a:t>3</a:t>
            </a:r>
            <a:r>
              <a:rPr lang="ko-KR" altLang="en-US" dirty="0"/>
              <a:t>월을 대상으로 상관성 분석을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F39A2A-AB4F-48B6-830A-63A7CD561A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16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chart" Target="../charts/chart1.xml"/><Relationship Id="rId4" Type="http://schemas.openxmlformats.org/officeDocument/2006/relationships/image" Target="../media/image9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 descr="실내이(가) 표시된 사진&#10;&#10;자동 생성된 설명">
            <a:extLst>
              <a:ext uri="{FF2B5EF4-FFF2-40B4-BE49-F238E27FC236}">
                <a16:creationId xmlns:a16="http://schemas.microsoft.com/office/drawing/2014/main" id="{38591029-5931-829C-3222-64FCF6001E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6"/>
          <a:stretch/>
        </p:blipFill>
        <p:spPr>
          <a:xfrm flipH="1">
            <a:off x="6513783" y="0"/>
            <a:ext cx="11774215" cy="9705822"/>
          </a:xfrm>
          <a:prstGeom prst="rect">
            <a:avLst/>
          </a:prstGeom>
        </p:spPr>
      </p:pic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1D657C31-97D6-27F6-5EC9-F6BF0DB45F45}"/>
              </a:ext>
            </a:extLst>
          </p:cNvPr>
          <p:cNvGrpSpPr/>
          <p:nvPr/>
        </p:nvGrpSpPr>
        <p:grpSpPr>
          <a:xfrm>
            <a:off x="-35814" y="0"/>
            <a:ext cx="18285714" cy="10304627"/>
            <a:chOff x="-113548" y="34420"/>
            <a:chExt cx="18285714" cy="10285714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0F9B98E2-98AF-509C-79B3-FC607D44C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3548" y="3442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2B56A61E-F4EF-0428-DFB1-9D9CC136D2AE}"/>
              </a:ext>
            </a:extLst>
          </p:cNvPr>
          <p:cNvGrpSpPr/>
          <p:nvPr/>
        </p:nvGrpSpPr>
        <p:grpSpPr>
          <a:xfrm flipH="1">
            <a:off x="-77734" y="0"/>
            <a:ext cx="12879334" cy="10208839"/>
            <a:chOff x="10044384" y="0"/>
            <a:chExt cx="11146659" cy="11114285"/>
          </a:xfrm>
        </p:grpSpPr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2A70AAE1-4244-DE7B-461D-076800A81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44384" y="0"/>
              <a:ext cx="11146659" cy="11114285"/>
            </a:xfrm>
            <a:prstGeom prst="rect">
              <a:avLst/>
            </a:prstGeom>
          </p:spPr>
        </p:pic>
      </p:grpSp>
      <p:grpSp>
        <p:nvGrpSpPr>
          <p:cNvPr id="10" name="그룹 1004">
            <a:extLst>
              <a:ext uri="{FF2B5EF4-FFF2-40B4-BE49-F238E27FC236}">
                <a16:creationId xmlns:a16="http://schemas.microsoft.com/office/drawing/2014/main" id="{DCFE1743-9BC7-103A-7BBA-080ED21CF508}"/>
              </a:ext>
            </a:extLst>
          </p:cNvPr>
          <p:cNvGrpSpPr/>
          <p:nvPr/>
        </p:nvGrpSpPr>
        <p:grpSpPr>
          <a:xfrm>
            <a:off x="-77734" y="9686772"/>
            <a:ext cx="18365734" cy="636905"/>
            <a:chOff x="0" y="9648810"/>
            <a:chExt cx="18285714" cy="636905"/>
          </a:xfrm>
        </p:grpSpPr>
        <p:pic>
          <p:nvPicPr>
            <p:cNvPr id="13" name="Object 14">
              <a:extLst>
                <a:ext uri="{FF2B5EF4-FFF2-40B4-BE49-F238E27FC236}">
                  <a16:creationId xmlns:a16="http://schemas.microsoft.com/office/drawing/2014/main" id="{6212F377-3F7A-C227-E738-329C54276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56B0F26-8200-A974-EB90-5A53AB45FA49}"/>
              </a:ext>
            </a:extLst>
          </p:cNvPr>
          <p:cNvGrpSpPr/>
          <p:nvPr/>
        </p:nvGrpSpPr>
        <p:grpSpPr>
          <a:xfrm>
            <a:off x="1217883" y="3785368"/>
            <a:ext cx="10591800" cy="2371401"/>
            <a:chOff x="1020423" y="1918088"/>
            <a:chExt cx="10591800" cy="237140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5F20D9-D0C3-C2A6-02AC-AE3DD4D59B16}"/>
                </a:ext>
              </a:extLst>
            </p:cNvPr>
            <p:cNvSpPr txBox="1"/>
            <p:nvPr/>
          </p:nvSpPr>
          <p:spPr>
            <a:xfrm>
              <a:off x="1020423" y="1918088"/>
              <a:ext cx="1059180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700" dirty="0">
                  <a:solidFill>
                    <a:srgbClr val="20355B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rPr>
                <a:t>제지 공정 시스템 에너지 절감을 위한 데이터 분류 및 특성 연구 </a:t>
              </a:r>
              <a:endParaRPr lang="en-US" altLang="ko-KR" sz="2700" dirty="0">
                <a:solidFill>
                  <a:srgbClr val="20355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432841-EF06-7122-9AD3-9F8514F2238D}"/>
                </a:ext>
              </a:extLst>
            </p:cNvPr>
            <p:cNvGrpSpPr/>
            <p:nvPr/>
          </p:nvGrpSpPr>
          <p:grpSpPr>
            <a:xfrm>
              <a:off x="1020423" y="3550825"/>
              <a:ext cx="3445174" cy="738664"/>
              <a:chOff x="7500762" y="5938259"/>
              <a:chExt cx="3445174" cy="738664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171FF1-7514-E1B9-362B-7BFB39B4E982}"/>
                  </a:ext>
                </a:extLst>
              </p:cNvPr>
              <p:cNvSpPr txBox="1"/>
              <p:nvPr/>
            </p:nvSpPr>
            <p:spPr>
              <a:xfrm>
                <a:off x="7500762" y="5938259"/>
                <a:ext cx="34451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20355B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정연지</a:t>
                </a:r>
                <a:r>
                  <a:rPr lang="en-US" altLang="ko-KR" dirty="0">
                    <a:solidFill>
                      <a:srgbClr val="20355B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, </a:t>
                </a:r>
                <a:r>
                  <a:rPr lang="ko-KR" altLang="en-US" dirty="0" err="1">
                    <a:solidFill>
                      <a:srgbClr val="20355B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도윤미</a:t>
                </a:r>
                <a:r>
                  <a:rPr lang="en-US" altLang="ko-KR" dirty="0">
                    <a:solidFill>
                      <a:srgbClr val="20355B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, </a:t>
                </a:r>
                <a:r>
                  <a:rPr lang="ko-KR" altLang="en-US" dirty="0">
                    <a:solidFill>
                      <a:srgbClr val="20355B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김선혁</a:t>
                </a:r>
                <a:r>
                  <a:rPr lang="en-US" altLang="ko-KR" dirty="0">
                    <a:solidFill>
                      <a:srgbClr val="20355B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, </a:t>
                </a:r>
                <a:r>
                  <a:rPr lang="ko-KR" altLang="en-US" dirty="0" err="1">
                    <a:solidFill>
                      <a:srgbClr val="20355B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이상금</a:t>
                </a:r>
                <a:endParaRPr lang="ko-KR" altLang="en-US" dirty="0">
                  <a:solidFill>
                    <a:srgbClr val="20355B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9222EE-7874-3B62-4220-027C1CA6C927}"/>
                  </a:ext>
                </a:extLst>
              </p:cNvPr>
              <p:cNvSpPr txBox="1"/>
              <p:nvPr/>
            </p:nvSpPr>
            <p:spPr>
              <a:xfrm>
                <a:off x="7500762" y="6307591"/>
                <a:ext cx="2262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20355B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한국전자통신연구원</a:t>
                </a:r>
              </a:p>
            </p:txBody>
          </p:sp>
        </p:grp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E566F75-FD85-4823-A1A1-D0E463FC8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78996"/>
            <a:ext cx="2895600" cy="7181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3BD84E-1F92-419C-B9E9-7736A74AB12E}"/>
              </a:ext>
            </a:extLst>
          </p:cNvPr>
          <p:cNvSpPr txBox="1"/>
          <p:nvPr/>
        </p:nvSpPr>
        <p:spPr>
          <a:xfrm>
            <a:off x="1326761" y="989299"/>
            <a:ext cx="27430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상관성 분석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BA8DBEC-9A3B-4AB6-ABF5-B067D19D4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62482"/>
              </p:ext>
            </p:extLst>
          </p:nvPr>
        </p:nvGraphicFramePr>
        <p:xfrm>
          <a:off x="1433482" y="3916266"/>
          <a:ext cx="6877089" cy="356191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86479">
                  <a:extLst>
                    <a:ext uri="{9D8B030D-6E8A-4147-A177-3AD203B41FA5}">
                      <a16:colId xmlns:a16="http://schemas.microsoft.com/office/drawing/2014/main" val="1677696982"/>
                    </a:ext>
                  </a:extLst>
                </a:gridCol>
                <a:gridCol w="1456810">
                  <a:extLst>
                    <a:ext uri="{9D8B030D-6E8A-4147-A177-3AD203B41FA5}">
                      <a16:colId xmlns:a16="http://schemas.microsoft.com/office/drawing/2014/main" val="2654218018"/>
                    </a:ext>
                  </a:extLst>
                </a:gridCol>
                <a:gridCol w="1769734">
                  <a:extLst>
                    <a:ext uri="{9D8B030D-6E8A-4147-A177-3AD203B41FA5}">
                      <a16:colId xmlns:a16="http://schemas.microsoft.com/office/drawing/2014/main" val="415569543"/>
                    </a:ext>
                  </a:extLst>
                </a:gridCol>
                <a:gridCol w="1964066">
                  <a:extLst>
                    <a:ext uri="{9D8B030D-6E8A-4147-A177-3AD203B41FA5}">
                      <a16:colId xmlns:a16="http://schemas.microsoft.com/office/drawing/2014/main" val="1306399314"/>
                    </a:ext>
                  </a:extLst>
                </a:gridCol>
              </a:tblGrid>
              <a:tr h="400224">
                <a:tc>
                  <a:txBody>
                    <a:bodyPr/>
                    <a:lstStyle/>
                    <a:p>
                      <a:pPr algn="r" fontAlgn="ctr"/>
                      <a:br>
                        <a:rPr lang="en-US" sz="1600" b="1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</a:br>
                      <a:endParaRPr lang="en-US" sz="1600" b="1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Correlation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P-</a:t>
                      </a:r>
                      <a:r>
                        <a:rPr lang="en-US" altLang="ko-KR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val</a:t>
                      </a:r>
                      <a:endParaRPr lang="en-US" altLang="ko-KR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Correlation_abs</a:t>
                      </a:r>
                      <a:endParaRPr lang="en-US" altLang="ko-KR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534631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닙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실린더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-0.621171</a:t>
                      </a:r>
                    </a:p>
                  </a:txBody>
                  <a:tcPr marL="45260" marR="45260" marT="22630" marB="22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3.912744e-37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0.621171</a:t>
                      </a:r>
                      <a:endParaRPr lang="en-US" altLang="ko-KR" sz="140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051436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닙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실린더 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-0.595499</a:t>
                      </a:r>
                    </a:p>
                  </a:txBody>
                  <a:tcPr marL="45260" marR="45260" marT="22630" marB="22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1.575873e-33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0.595499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195385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 건조 계열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-0.402148</a:t>
                      </a:r>
                    </a:p>
                  </a:txBody>
                  <a:tcPr marL="45260" marR="45260" marT="22630" marB="22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1.877418e-14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0.402148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938854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지종</a:t>
                      </a:r>
                      <a:endParaRPr lang="ko-KR" alt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-0.399075</a:t>
                      </a:r>
                    </a:p>
                  </a:txBody>
                  <a:tcPr marL="45260" marR="45260" marT="22630" marB="22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3.082158e-14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0.399075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77451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 </a:t>
                      </a:r>
                      <a:r>
                        <a:rPr lang="ko-KR" altLang="en-US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응축수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-0.385258</a:t>
                      </a:r>
                    </a:p>
                  </a:txBody>
                  <a:tcPr marL="45260" marR="45260" marT="22630" marB="22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2.689704e-13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0.385258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237101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 </a:t>
                      </a:r>
                      <a:r>
                        <a:rPr lang="ko-KR" altLang="en-US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응축수</a:t>
                      </a:r>
                      <a:endParaRPr lang="en-US" altLang="ko-KR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-0.379426</a:t>
                      </a:r>
                    </a:p>
                  </a:txBody>
                  <a:tcPr marL="45260" marR="45260" marT="22630" marB="22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6.513497e-13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0.379426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3719449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번 </a:t>
                      </a:r>
                      <a:r>
                        <a:rPr lang="ko-KR" altLang="en-US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응축수</a:t>
                      </a:r>
                      <a:endParaRPr lang="en-US" altLang="ko-KR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-0.363534</a:t>
                      </a:r>
                    </a:p>
                  </a:txBody>
                  <a:tcPr marL="45260" marR="45260" marT="22630" marB="22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6.640419e-12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0.363534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928189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스팀 압박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0.307182</a:t>
                      </a:r>
                    </a:p>
                  </a:txBody>
                  <a:tcPr marL="45260" marR="45260" marT="22630" marB="22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9.426583e-09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0.307182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9182885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수분량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0.304250</a:t>
                      </a:r>
                    </a:p>
                  </a:txBody>
                  <a:tcPr marL="45260" marR="45260" marT="22630" marB="22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1.322168e-08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0.304250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520223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회분량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45260" marR="45260" marT="22630" marB="2263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0.304053</a:t>
                      </a:r>
                    </a:p>
                  </a:txBody>
                  <a:tcPr marL="45260" marR="45260" marT="22630" marB="2263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1.352510e-08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0.304053</a:t>
                      </a:r>
                    </a:p>
                  </a:txBody>
                  <a:tcPr marL="45260" marR="45260" marT="22630" marB="22630" anchor="ctr"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38408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FFD127-033C-415C-A3CD-D0252737E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438522"/>
              </p:ext>
            </p:extLst>
          </p:nvPr>
        </p:nvGraphicFramePr>
        <p:xfrm>
          <a:off x="8839200" y="3860529"/>
          <a:ext cx="8975999" cy="308496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748547">
                  <a:extLst>
                    <a:ext uri="{9D8B030D-6E8A-4147-A177-3AD203B41FA5}">
                      <a16:colId xmlns:a16="http://schemas.microsoft.com/office/drawing/2014/main" val="694316215"/>
                    </a:ext>
                  </a:extLst>
                </a:gridCol>
                <a:gridCol w="1585452">
                  <a:extLst>
                    <a:ext uri="{9D8B030D-6E8A-4147-A177-3AD203B41FA5}">
                      <a16:colId xmlns:a16="http://schemas.microsoft.com/office/drawing/2014/main" val="2286177899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756842265"/>
                    </a:ext>
                  </a:extLst>
                </a:gridCol>
                <a:gridCol w="1965600">
                  <a:extLst>
                    <a:ext uri="{9D8B030D-6E8A-4147-A177-3AD203B41FA5}">
                      <a16:colId xmlns:a16="http://schemas.microsoft.com/office/drawing/2014/main" val="3160585127"/>
                    </a:ext>
                  </a:extLst>
                </a:gridCol>
              </a:tblGrid>
              <a:tr h="543101">
                <a:tc>
                  <a:txBody>
                    <a:bodyPr/>
                    <a:lstStyle/>
                    <a:p>
                      <a:pPr algn="r" fontAlgn="ctr"/>
                      <a:endParaRPr lang="en-US" sz="1600" b="1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r" fontAlgn="ctr"/>
                      <a:endParaRPr lang="en-US" sz="1600" b="1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1841" marR="71841" marT="35920" marB="35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Correlation</a:t>
                      </a:r>
                    </a:p>
                  </a:txBody>
                  <a:tcPr marL="71841" marR="71841" marT="35920" marB="35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P-</a:t>
                      </a:r>
                      <a:r>
                        <a:rPr lang="en-US" altLang="ko-KR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val</a:t>
                      </a:r>
                      <a:endParaRPr lang="en-US" altLang="ko-KR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1841" marR="71841" marT="35920" marB="3592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Correlation_abs</a:t>
                      </a:r>
                      <a:endParaRPr lang="en-US" altLang="ko-KR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1841" marR="71841" marT="35920" marB="3592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954099"/>
                  </a:ext>
                </a:extLst>
              </a:tr>
              <a:tr h="30641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페이퍼</a:t>
                      </a:r>
                      <a:r>
                        <a:rPr 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머신 </a:t>
                      </a:r>
                      <a:r>
                        <a:rPr lang="ko-KR" altLang="en-US" sz="1600" b="0" dirty="0" err="1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초지저압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1,3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컨트롤</a:t>
                      </a:r>
                      <a:r>
                        <a:rPr 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역률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1841" marR="71841" marT="35920" marB="35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-0.599577</a:t>
                      </a:r>
                    </a:p>
                  </a:txBody>
                  <a:tcPr marL="71841" marR="71841" marT="35920" marB="35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4.431797e-34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0.599577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340719"/>
                  </a:ext>
                </a:extLst>
              </a:tr>
              <a:tr h="30641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페이퍼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머신 초지고압</a:t>
                      </a:r>
                      <a:r>
                        <a:rPr 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유효전력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1841" marR="71841" marT="35920" marB="35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0.592063</a:t>
                      </a:r>
                    </a:p>
                  </a:txBody>
                  <a:tcPr marL="71841" marR="71841" marT="35920" marB="35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4.527221e-33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0.592063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82976"/>
                  </a:ext>
                </a:extLst>
              </a:tr>
              <a:tr h="30641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페이퍼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머신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초지고압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무효전력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1841" marR="71841" marT="35920" marB="35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0.586715</a:t>
                      </a:r>
                    </a:p>
                  </a:txBody>
                  <a:tcPr marL="71841" marR="71841" marT="35920" marB="35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2.281481e-32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0.586715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152661"/>
                  </a:ext>
                </a:extLst>
              </a:tr>
              <a:tr h="30641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페이퍼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머신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초지고압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피상전력</a:t>
                      </a:r>
                      <a:endParaRPr lang="fr-FR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1841" marR="71841" marT="35920" marB="35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0.577842</a:t>
                      </a:r>
                    </a:p>
                  </a:txBody>
                  <a:tcPr marL="71841" marR="71841" marT="35920" marB="35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3.127546e-31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0.577842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212920"/>
                  </a:ext>
                </a:extLst>
              </a:tr>
              <a:tr h="30641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페이퍼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머신 초지고압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역률</a:t>
                      </a:r>
                      <a:endParaRPr lang="en-US" sz="1600" b="0" dirty="0"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71841" marR="71841" marT="35920" marB="35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-0.577598</a:t>
                      </a:r>
                    </a:p>
                  </a:txBody>
                  <a:tcPr marL="71841" marR="71841" marT="35920" marB="35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3.357566e-31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0.577598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421434"/>
                  </a:ext>
                </a:extLst>
              </a:tr>
              <a:tr h="30641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페이퍼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머신 초지고압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전류</a:t>
                      </a:r>
                      <a:r>
                        <a:rPr lang="pt-B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_R</a:t>
                      </a:r>
                    </a:p>
                  </a:txBody>
                  <a:tcPr marL="71841" marR="71841" marT="35920" marB="35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0.574463</a:t>
                      </a:r>
                    </a:p>
                  </a:txBody>
                  <a:tcPr marL="71841" marR="71841" marT="35920" marB="35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8.301995e-31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0.574463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350001"/>
                  </a:ext>
                </a:extLst>
              </a:tr>
              <a:tr h="30641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페이퍼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머신 초지고압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전류</a:t>
                      </a:r>
                      <a:r>
                        <a:rPr 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_S</a:t>
                      </a:r>
                    </a:p>
                  </a:txBody>
                  <a:tcPr marL="71841" marR="71841" marT="35920" marB="35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0.552878</a:t>
                      </a:r>
                    </a:p>
                  </a:txBody>
                  <a:tcPr marL="71841" marR="71841" marT="35920" marB="35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3.274499e-28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0.552878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262925"/>
                  </a:ext>
                </a:extLst>
              </a:tr>
              <a:tr h="30641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페이퍼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머신 초지고압</a:t>
                      </a:r>
                      <a:r>
                        <a:rPr lang="en-US" altLang="ko-KR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전류</a:t>
                      </a:r>
                      <a:r>
                        <a:rPr lang="en-US" sz="1600" b="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_T</a:t>
                      </a:r>
                    </a:p>
                  </a:txBody>
                  <a:tcPr marL="71841" marR="71841" marT="35920" marB="3592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0.550533</a:t>
                      </a:r>
                    </a:p>
                  </a:txBody>
                  <a:tcPr marL="71841" marR="71841" marT="35920" marB="35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6.109505e-28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0.550533</a:t>
                      </a:r>
                    </a:p>
                  </a:txBody>
                  <a:tcPr marL="71841" marR="71841" marT="35920" marB="35920" anchor="ctr">
                    <a:lnT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E1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91240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AAA9F3F-AFAE-4330-B128-CED7D7023832}"/>
              </a:ext>
            </a:extLst>
          </p:cNvPr>
          <p:cNvSpPr txBox="1"/>
          <p:nvPr/>
        </p:nvSpPr>
        <p:spPr>
          <a:xfrm>
            <a:off x="8839200" y="3311243"/>
            <a:ext cx="6958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전력 에너지 태그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(correlation&gt;0.5, p-value&lt;0.00001)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8480A0-57CA-4036-B731-36F5DB6358DE}"/>
              </a:ext>
            </a:extLst>
          </p:cNvPr>
          <p:cNvSpPr txBox="1"/>
          <p:nvPr/>
        </p:nvSpPr>
        <p:spPr>
          <a:xfrm>
            <a:off x="1331351" y="3311244"/>
            <a:ext cx="7043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센서 및 품질 태그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(correlation&gt;0.3, p-value&lt;0.00001)</a:t>
            </a:r>
            <a:endParaRPr lang="ko-KR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BC9CAE-ADA3-42FF-9E44-C72478324464}"/>
              </a:ext>
            </a:extLst>
          </p:cNvPr>
          <p:cNvSpPr txBox="1"/>
          <p:nvPr/>
        </p:nvSpPr>
        <p:spPr>
          <a:xfrm>
            <a:off x="6132385" y="9797985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794F2A-04A7-48E9-A897-04617188941D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03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344159E-8637-4461-9B2A-AB006E17E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431711-B724-43C1-09DF-626107EE2945}"/>
              </a:ext>
            </a:extLst>
          </p:cNvPr>
          <p:cNvSpPr txBox="1"/>
          <p:nvPr/>
        </p:nvSpPr>
        <p:spPr>
          <a:xfrm>
            <a:off x="1326761" y="1788533"/>
            <a:ext cx="756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C33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400" dirty="0" err="1">
                <a:solidFill>
                  <a:srgbClr val="1C33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스피어만</a:t>
            </a:r>
            <a:r>
              <a:rPr lang="ko-KR" altLang="en-US" sz="2400" dirty="0">
                <a:solidFill>
                  <a:srgbClr val="1C33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상관계수</a:t>
            </a:r>
          </a:p>
        </p:txBody>
      </p:sp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7C830CC1-CE1D-44F4-9981-579251859C97}"/>
              </a:ext>
            </a:extLst>
          </p:cNvPr>
          <p:cNvGrpSpPr/>
          <p:nvPr/>
        </p:nvGrpSpPr>
        <p:grpSpPr>
          <a:xfrm>
            <a:off x="1867874" y="724314"/>
            <a:ext cx="142857" cy="142857"/>
            <a:chOff x="1362054" y="724316"/>
            <a:chExt cx="142857" cy="142857"/>
          </a:xfrm>
        </p:grpSpPr>
        <p:pic>
          <p:nvPicPr>
            <p:cNvPr id="26" name="Object 3">
              <a:extLst>
                <a:ext uri="{FF2B5EF4-FFF2-40B4-BE49-F238E27FC236}">
                  <a16:creationId xmlns:a16="http://schemas.microsoft.com/office/drawing/2014/main" id="{46DA608D-D0AC-443B-9E2C-6646FD410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48373404-C575-4F05-862F-C03CDE2AC3B9}"/>
              </a:ext>
            </a:extLst>
          </p:cNvPr>
          <p:cNvGrpSpPr/>
          <p:nvPr/>
        </p:nvGrpSpPr>
        <p:grpSpPr>
          <a:xfrm>
            <a:off x="1362054" y="724316"/>
            <a:ext cx="142857" cy="142857"/>
            <a:chOff x="1614964" y="724316"/>
            <a:chExt cx="142857" cy="142857"/>
          </a:xfrm>
        </p:grpSpPr>
        <p:pic>
          <p:nvPicPr>
            <p:cNvPr id="28" name="Object 6">
              <a:extLst>
                <a:ext uri="{FF2B5EF4-FFF2-40B4-BE49-F238E27FC236}">
                  <a16:creationId xmlns:a16="http://schemas.microsoft.com/office/drawing/2014/main" id="{C04068C2-485C-48B9-8F80-FDA03B8A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2D2F7379-7BD6-4482-B900-D3D79EEB970E}"/>
              </a:ext>
            </a:extLst>
          </p:cNvPr>
          <p:cNvGrpSpPr/>
          <p:nvPr/>
        </p:nvGrpSpPr>
        <p:grpSpPr>
          <a:xfrm>
            <a:off x="1614964" y="724316"/>
            <a:ext cx="142857" cy="142857"/>
            <a:chOff x="1867874" y="724316"/>
            <a:chExt cx="142857" cy="142857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812DB68F-40BF-43C1-8669-A5ECAACE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E6D41222-F4D3-4178-AD69-5ADF1DABB9CD}"/>
              </a:ext>
            </a:extLst>
          </p:cNvPr>
          <p:cNvGrpSpPr/>
          <p:nvPr/>
        </p:nvGrpSpPr>
        <p:grpSpPr>
          <a:xfrm>
            <a:off x="2120784" y="724315"/>
            <a:ext cx="142857" cy="142857"/>
            <a:chOff x="1867874" y="724316"/>
            <a:chExt cx="142857" cy="142857"/>
          </a:xfrm>
        </p:grpSpPr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B48ED8C6-4BE8-4A9B-BCBF-7172028C5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33" name="그룹 1003">
            <a:extLst>
              <a:ext uri="{FF2B5EF4-FFF2-40B4-BE49-F238E27FC236}">
                <a16:creationId xmlns:a16="http://schemas.microsoft.com/office/drawing/2014/main" id="{DC48B392-61F7-4375-B4F8-6CE3FE83A50B}"/>
              </a:ext>
            </a:extLst>
          </p:cNvPr>
          <p:cNvGrpSpPr/>
          <p:nvPr/>
        </p:nvGrpSpPr>
        <p:grpSpPr>
          <a:xfrm>
            <a:off x="2373694" y="724315"/>
            <a:ext cx="142857" cy="142857"/>
            <a:chOff x="1867874" y="724316"/>
            <a:chExt cx="142857" cy="142857"/>
          </a:xfrm>
        </p:grpSpPr>
        <p:pic>
          <p:nvPicPr>
            <p:cNvPr id="34" name="Object 9">
              <a:extLst>
                <a:ext uri="{FF2B5EF4-FFF2-40B4-BE49-F238E27FC236}">
                  <a16:creationId xmlns:a16="http://schemas.microsoft.com/office/drawing/2014/main" id="{8CC9E9E0-2D42-4EB8-BB14-B0EA3058B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4F6BBC1-87E3-415C-A462-5B7B75224B63}"/>
              </a:ext>
            </a:extLst>
          </p:cNvPr>
          <p:cNvSpPr txBox="1"/>
          <p:nvPr/>
        </p:nvSpPr>
        <p:spPr>
          <a:xfrm>
            <a:off x="1504911" y="2350739"/>
            <a:ext cx="5856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두 변수 간의 순위를 부여하여 상관계수를 계산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비선형 관계의 연관성을 파악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783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F9E7D0A-61D1-FFA0-B843-3C8DC30DF38B}"/>
              </a:ext>
            </a:extLst>
          </p:cNvPr>
          <p:cNvSpPr txBox="1"/>
          <p:nvPr/>
        </p:nvSpPr>
        <p:spPr>
          <a:xfrm>
            <a:off x="1326761" y="989299"/>
            <a:ext cx="27430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상관성 분석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2A0FAA-04E7-4D8E-ACB5-B9AC4F795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817825"/>
            <a:ext cx="7334670" cy="502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E154C4-DE9A-46B0-88F5-AA468AC1505C}"/>
              </a:ext>
            </a:extLst>
          </p:cNvPr>
          <p:cNvSpPr txBox="1"/>
          <p:nvPr/>
        </p:nvSpPr>
        <p:spPr>
          <a:xfrm>
            <a:off x="6132385" y="9797985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07F3B53-E89E-43DB-A85E-1EE4B8C1E448}"/>
              </a:ext>
            </a:extLst>
          </p:cNvPr>
          <p:cNvGrpSpPr/>
          <p:nvPr/>
        </p:nvGrpSpPr>
        <p:grpSpPr>
          <a:xfrm>
            <a:off x="10744862" y="3818387"/>
            <a:ext cx="1874864" cy="3334861"/>
            <a:chOff x="11001367" y="2248613"/>
            <a:chExt cx="6467475" cy="333486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896A7A-971A-4A18-93CE-CEE43F4AB3A9}"/>
                </a:ext>
              </a:extLst>
            </p:cNvPr>
            <p:cNvSpPr txBox="1"/>
            <p:nvPr/>
          </p:nvSpPr>
          <p:spPr>
            <a:xfrm>
              <a:off x="11001367" y="2248613"/>
              <a:ext cx="513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닙</a:t>
              </a:r>
              <a:r>
                <a:rPr lang="ko-KR" altLang="en-US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 실린더</a:t>
              </a:r>
              <a:r>
                <a:rPr lang="en-US" altLang="ko-KR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  <a:endPara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B8D649-A294-4398-9BFC-C1D9C8B77870}"/>
                </a:ext>
              </a:extLst>
            </p:cNvPr>
            <p:cNvSpPr txBox="1"/>
            <p:nvPr/>
          </p:nvSpPr>
          <p:spPr>
            <a:xfrm>
              <a:off x="11001367" y="2976048"/>
              <a:ext cx="5638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r>
                <a:rPr lang="ko-KR" altLang="en-US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번 건조 계열</a:t>
              </a:r>
              <a:endPara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4F2441-C974-456F-9851-7256FAB9FA40}"/>
                </a:ext>
              </a:extLst>
            </p:cNvPr>
            <p:cNvSpPr txBox="1"/>
            <p:nvPr/>
          </p:nvSpPr>
          <p:spPr>
            <a:xfrm>
              <a:off x="11010891" y="3345380"/>
              <a:ext cx="5334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r>
                <a:rPr lang="ko-KR" altLang="en-US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번 </a:t>
              </a:r>
              <a:r>
                <a:rPr lang="ko-KR" altLang="en-US" sz="1800" dirty="0" err="1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응축수</a:t>
              </a:r>
              <a:endPara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B5B26B-FB74-4B39-B040-F243EB39D389}"/>
                </a:ext>
              </a:extLst>
            </p:cNvPr>
            <p:cNvSpPr txBox="1"/>
            <p:nvPr/>
          </p:nvSpPr>
          <p:spPr>
            <a:xfrm>
              <a:off x="11001367" y="3737365"/>
              <a:ext cx="5410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4</a:t>
              </a:r>
              <a:r>
                <a:rPr lang="ko-KR" altLang="en-US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번 </a:t>
              </a:r>
              <a:r>
                <a:rPr lang="ko-KR" altLang="en-US" sz="1800" dirty="0" err="1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응축수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F2FA36-22AA-4877-96DF-6FA38A40496F}"/>
                </a:ext>
              </a:extLst>
            </p:cNvPr>
            <p:cNvSpPr txBox="1"/>
            <p:nvPr/>
          </p:nvSpPr>
          <p:spPr>
            <a:xfrm>
              <a:off x="11001367" y="4128426"/>
              <a:ext cx="6248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  <a:r>
                <a:rPr lang="ko-KR" altLang="en-US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번 </a:t>
              </a:r>
              <a:r>
                <a:rPr lang="ko-KR" altLang="en-US" sz="1800" dirty="0" err="1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응축수</a:t>
              </a:r>
              <a:endPara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7C2D31-199A-4DF7-8566-D1D4FBA03A58}"/>
                </a:ext>
              </a:extLst>
            </p:cNvPr>
            <p:cNvSpPr txBox="1"/>
            <p:nvPr/>
          </p:nvSpPr>
          <p:spPr>
            <a:xfrm>
              <a:off x="11010891" y="4497758"/>
              <a:ext cx="64579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스팀 압력</a:t>
              </a:r>
              <a:endPara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A65A0C-ACDE-4FDE-BEA1-847D94CAD337}"/>
                </a:ext>
              </a:extLst>
            </p:cNvPr>
            <p:cNvSpPr txBox="1"/>
            <p:nvPr/>
          </p:nvSpPr>
          <p:spPr>
            <a:xfrm>
              <a:off x="11001367" y="4857842"/>
              <a:ext cx="49839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수분량</a:t>
              </a:r>
              <a:endPara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263FBE-2C68-445F-99BD-4A224C6F1B7C}"/>
                </a:ext>
              </a:extLst>
            </p:cNvPr>
            <p:cNvSpPr txBox="1"/>
            <p:nvPr/>
          </p:nvSpPr>
          <p:spPr>
            <a:xfrm>
              <a:off x="11001367" y="5214142"/>
              <a:ext cx="55935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 err="1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회분량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B9706A3-8ED9-4928-9355-DBCC75CB2CFD}"/>
                </a:ext>
              </a:extLst>
            </p:cNvPr>
            <p:cNvSpPr txBox="1"/>
            <p:nvPr/>
          </p:nvSpPr>
          <p:spPr>
            <a:xfrm>
              <a:off x="11001367" y="2599062"/>
              <a:ext cx="51363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 err="1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닙</a:t>
              </a:r>
              <a:r>
                <a:rPr lang="ko-KR" altLang="en-US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 실린더</a:t>
              </a:r>
              <a:r>
                <a:rPr lang="en-US" altLang="ko-KR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236EC74-042A-4418-A9CF-42BF09C4328E}"/>
              </a:ext>
            </a:extLst>
          </p:cNvPr>
          <p:cNvSpPr txBox="1"/>
          <p:nvPr/>
        </p:nvSpPr>
        <p:spPr>
          <a:xfrm>
            <a:off x="10744200" y="3042424"/>
            <a:ext cx="18755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Sensor 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86B955A-46C2-4FB7-9732-4661D9056470}"/>
              </a:ext>
            </a:extLst>
          </p:cNvPr>
          <p:cNvGrpSpPr/>
          <p:nvPr/>
        </p:nvGrpSpPr>
        <p:grpSpPr>
          <a:xfrm>
            <a:off x="12978493" y="3807124"/>
            <a:ext cx="4623707" cy="2978561"/>
            <a:chOff x="11001366" y="2248613"/>
            <a:chExt cx="8476462" cy="297856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B7D5EC-C2FA-4B67-BF6D-2047DF6179F1}"/>
                </a:ext>
              </a:extLst>
            </p:cNvPr>
            <p:cNvSpPr txBox="1"/>
            <p:nvPr/>
          </p:nvSpPr>
          <p:spPr>
            <a:xfrm>
              <a:off x="11001368" y="2248613"/>
              <a:ext cx="8476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페이퍼 머신 초지고압 </a:t>
              </a:r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1,3 </a:t>
              </a:r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컨트롤 역률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61E91F-55D0-459E-8346-B12E9BE8F155}"/>
                </a:ext>
              </a:extLst>
            </p:cNvPr>
            <p:cNvSpPr txBox="1"/>
            <p:nvPr/>
          </p:nvSpPr>
          <p:spPr>
            <a:xfrm>
              <a:off x="11001367" y="2976048"/>
              <a:ext cx="6324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페이퍼 머신</a:t>
              </a:r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초지고압 무효전력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24DFA09-D5CB-43A7-A1AD-4F7068440E94}"/>
                </a:ext>
              </a:extLst>
            </p:cNvPr>
            <p:cNvSpPr txBox="1"/>
            <p:nvPr/>
          </p:nvSpPr>
          <p:spPr>
            <a:xfrm>
              <a:off x="11010891" y="3345380"/>
              <a:ext cx="69369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페이퍼 머신</a:t>
              </a:r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초지고압 피상전력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1D9DCE-0744-49D0-B277-B52F45640A4D}"/>
                </a:ext>
              </a:extLst>
            </p:cNvPr>
            <p:cNvSpPr txBox="1"/>
            <p:nvPr/>
          </p:nvSpPr>
          <p:spPr>
            <a:xfrm>
              <a:off x="11001367" y="3736903"/>
              <a:ext cx="63246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페이퍼 머신</a:t>
              </a:r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초지고압 역률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63D9B8E-B9FC-48F3-A9C7-EC963E2307F6}"/>
                </a:ext>
              </a:extLst>
            </p:cNvPr>
            <p:cNvSpPr txBox="1"/>
            <p:nvPr/>
          </p:nvSpPr>
          <p:spPr>
            <a:xfrm>
              <a:off x="11001367" y="4128426"/>
              <a:ext cx="6248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페이퍼 머신</a:t>
              </a:r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초지고압 전류</a:t>
              </a:r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_R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3EAB8EF-AA6F-43AD-B60B-A394B30584C6}"/>
                </a:ext>
              </a:extLst>
            </p:cNvPr>
            <p:cNvSpPr txBox="1"/>
            <p:nvPr/>
          </p:nvSpPr>
          <p:spPr>
            <a:xfrm>
              <a:off x="11010892" y="4497758"/>
              <a:ext cx="64579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페이퍼 머신</a:t>
              </a:r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초지고압 전류</a:t>
              </a:r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_S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8457A0-B63D-40D6-B4EA-ACB81038955B}"/>
                </a:ext>
              </a:extLst>
            </p:cNvPr>
            <p:cNvSpPr txBox="1"/>
            <p:nvPr/>
          </p:nvSpPr>
          <p:spPr>
            <a:xfrm>
              <a:off x="11001366" y="4857842"/>
              <a:ext cx="70022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페이퍼 머신</a:t>
              </a:r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초지고압 전류</a:t>
              </a:r>
              <a:r>
                <a:rPr lang="en-US" altLang="ko-KR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_T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73A39B-77EB-4594-98FC-2439E65ABEDD}"/>
                </a:ext>
              </a:extLst>
            </p:cNvPr>
            <p:cNvSpPr txBox="1"/>
            <p:nvPr/>
          </p:nvSpPr>
          <p:spPr>
            <a:xfrm>
              <a:off x="11001367" y="2599062"/>
              <a:ext cx="62484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페이퍼 머신 초지고압 유효전력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E9A0220-01D8-4839-81AC-CCA21873E4F2}"/>
              </a:ext>
            </a:extLst>
          </p:cNvPr>
          <p:cNvSpPr txBox="1"/>
          <p:nvPr/>
        </p:nvSpPr>
        <p:spPr>
          <a:xfrm>
            <a:off x="12885394" y="3079689"/>
            <a:ext cx="14510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Power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AA6C4AE-5440-4CCE-BF8D-79C61CB1F16B}"/>
              </a:ext>
            </a:extLst>
          </p:cNvPr>
          <p:cNvGrpSpPr/>
          <p:nvPr/>
        </p:nvGrpSpPr>
        <p:grpSpPr>
          <a:xfrm>
            <a:off x="9124776" y="3819378"/>
            <a:ext cx="1381079" cy="1096767"/>
            <a:chOff x="11001367" y="2248613"/>
            <a:chExt cx="5638799" cy="109676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FD66EA-CDD4-46C8-9CD0-43996698EC12}"/>
                </a:ext>
              </a:extLst>
            </p:cNvPr>
            <p:cNvSpPr txBox="1"/>
            <p:nvPr/>
          </p:nvSpPr>
          <p:spPr>
            <a:xfrm>
              <a:off x="11001367" y="2248613"/>
              <a:ext cx="5136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800" dirty="0" err="1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지종</a:t>
              </a:r>
              <a:endPara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93E3FE2-CFF4-49E1-9BBE-23512435FAC0}"/>
                </a:ext>
              </a:extLst>
            </p:cNvPr>
            <p:cNvSpPr txBox="1"/>
            <p:nvPr/>
          </p:nvSpPr>
          <p:spPr>
            <a:xfrm>
              <a:off x="11001367" y="2976048"/>
              <a:ext cx="56387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지절 </a:t>
              </a:r>
              <a:r>
                <a: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유무</a:t>
              </a:r>
              <a:endParaRPr kumimoji="0" lang="en-US" altLang="ko-KR" sz="18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142771A-0B86-4EA7-A4B8-9212218B6E75}"/>
                </a:ext>
              </a:extLst>
            </p:cNvPr>
            <p:cNvSpPr txBox="1"/>
            <p:nvPr/>
          </p:nvSpPr>
          <p:spPr>
            <a:xfrm>
              <a:off x="11001367" y="2599062"/>
              <a:ext cx="51363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dirty="0" err="1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평량</a:t>
              </a:r>
              <a:r>
                <a:rPr lang="en-US" altLang="ko-KR" sz="1800" dirty="0">
                  <a:effectLst/>
                  <a:latin typeface="HY견고딕" panose="02030600000101010101" pitchFamily="18" charset="-127"/>
                  <a:ea typeface="HY견고딕" panose="02030600000101010101" pitchFamily="18" charset="-127"/>
                </a:rPr>
                <a:t>	</a:t>
              </a:r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1C37CA0-4FC5-4C21-8A73-2DFADD0431D5}"/>
              </a:ext>
            </a:extLst>
          </p:cNvPr>
          <p:cNvSpPr txBox="1"/>
          <p:nvPr/>
        </p:nvSpPr>
        <p:spPr>
          <a:xfrm>
            <a:off x="9124776" y="3042424"/>
            <a:ext cx="1329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</a:rPr>
              <a:t>MES</a:t>
            </a:r>
            <a:endParaRPr lang="ko-KR" altLang="en-US" sz="3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1AB2B6-1C76-41B1-B06C-BEBE96B83BA7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03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4B3E763-741C-46C7-A7CE-D2A617066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E703CB-56FE-2D1A-FA41-6CD4C016B34D}"/>
              </a:ext>
            </a:extLst>
          </p:cNvPr>
          <p:cNvSpPr txBox="1"/>
          <p:nvPr/>
        </p:nvSpPr>
        <p:spPr>
          <a:xfrm>
            <a:off x="1326761" y="1788533"/>
            <a:ext cx="756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C33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SVM </a:t>
            </a:r>
            <a:r>
              <a:rPr lang="ko-KR" altLang="en-US" sz="2400" dirty="0">
                <a:solidFill>
                  <a:srgbClr val="1C33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모델링 분류</a:t>
            </a:r>
            <a:r>
              <a:rPr lang="en-US" altLang="ko-KR" sz="2400" dirty="0">
                <a:solidFill>
                  <a:srgbClr val="1C33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2400" dirty="0">
                <a:solidFill>
                  <a:srgbClr val="1C335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오차행렬</a:t>
            </a:r>
          </a:p>
        </p:txBody>
      </p:sp>
      <p:grpSp>
        <p:nvGrpSpPr>
          <p:cNvPr id="52" name="그룹 1001">
            <a:extLst>
              <a:ext uri="{FF2B5EF4-FFF2-40B4-BE49-F238E27FC236}">
                <a16:creationId xmlns:a16="http://schemas.microsoft.com/office/drawing/2014/main" id="{4C9526BD-6797-4A42-A728-C6B876463EE1}"/>
              </a:ext>
            </a:extLst>
          </p:cNvPr>
          <p:cNvGrpSpPr/>
          <p:nvPr/>
        </p:nvGrpSpPr>
        <p:grpSpPr>
          <a:xfrm>
            <a:off x="1867874" y="724314"/>
            <a:ext cx="142857" cy="142857"/>
            <a:chOff x="1362054" y="724316"/>
            <a:chExt cx="142857" cy="142857"/>
          </a:xfrm>
        </p:grpSpPr>
        <p:pic>
          <p:nvPicPr>
            <p:cNvPr id="53" name="Object 3">
              <a:extLst>
                <a:ext uri="{FF2B5EF4-FFF2-40B4-BE49-F238E27FC236}">
                  <a16:creationId xmlns:a16="http://schemas.microsoft.com/office/drawing/2014/main" id="{0BDC03C4-FB0E-464C-A815-7EE59D8B1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54" name="그룹 1002">
            <a:extLst>
              <a:ext uri="{FF2B5EF4-FFF2-40B4-BE49-F238E27FC236}">
                <a16:creationId xmlns:a16="http://schemas.microsoft.com/office/drawing/2014/main" id="{BA6762A9-05F7-4CD2-8062-C64F2EA013D5}"/>
              </a:ext>
            </a:extLst>
          </p:cNvPr>
          <p:cNvGrpSpPr/>
          <p:nvPr/>
        </p:nvGrpSpPr>
        <p:grpSpPr>
          <a:xfrm>
            <a:off x="1362054" y="724316"/>
            <a:ext cx="142857" cy="142857"/>
            <a:chOff x="1614964" y="724316"/>
            <a:chExt cx="142857" cy="142857"/>
          </a:xfrm>
        </p:grpSpPr>
        <p:pic>
          <p:nvPicPr>
            <p:cNvPr id="55" name="Object 6">
              <a:extLst>
                <a:ext uri="{FF2B5EF4-FFF2-40B4-BE49-F238E27FC236}">
                  <a16:creationId xmlns:a16="http://schemas.microsoft.com/office/drawing/2014/main" id="{0466ABAC-41EA-4B34-A5F7-D22247392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56" name="그룹 1003">
            <a:extLst>
              <a:ext uri="{FF2B5EF4-FFF2-40B4-BE49-F238E27FC236}">
                <a16:creationId xmlns:a16="http://schemas.microsoft.com/office/drawing/2014/main" id="{BCFA606B-F74D-4B46-B1B5-90BD78DC6CB3}"/>
              </a:ext>
            </a:extLst>
          </p:cNvPr>
          <p:cNvGrpSpPr/>
          <p:nvPr/>
        </p:nvGrpSpPr>
        <p:grpSpPr>
          <a:xfrm>
            <a:off x="1614964" y="724316"/>
            <a:ext cx="142857" cy="142857"/>
            <a:chOff x="1867874" y="724316"/>
            <a:chExt cx="142857" cy="142857"/>
          </a:xfrm>
        </p:grpSpPr>
        <p:pic>
          <p:nvPicPr>
            <p:cNvPr id="57" name="Object 9">
              <a:extLst>
                <a:ext uri="{FF2B5EF4-FFF2-40B4-BE49-F238E27FC236}">
                  <a16:creationId xmlns:a16="http://schemas.microsoft.com/office/drawing/2014/main" id="{7E82DF8A-CC3D-443E-BD89-91A406051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58" name="그룹 1003">
            <a:extLst>
              <a:ext uri="{FF2B5EF4-FFF2-40B4-BE49-F238E27FC236}">
                <a16:creationId xmlns:a16="http://schemas.microsoft.com/office/drawing/2014/main" id="{B7365624-B2ED-4D13-BEC9-B5A0209FD06D}"/>
              </a:ext>
            </a:extLst>
          </p:cNvPr>
          <p:cNvGrpSpPr/>
          <p:nvPr/>
        </p:nvGrpSpPr>
        <p:grpSpPr>
          <a:xfrm>
            <a:off x="2120784" y="724315"/>
            <a:ext cx="142857" cy="142857"/>
            <a:chOff x="1867874" y="724316"/>
            <a:chExt cx="142857" cy="142857"/>
          </a:xfrm>
        </p:grpSpPr>
        <p:pic>
          <p:nvPicPr>
            <p:cNvPr id="59" name="Object 9">
              <a:extLst>
                <a:ext uri="{FF2B5EF4-FFF2-40B4-BE49-F238E27FC236}">
                  <a16:creationId xmlns:a16="http://schemas.microsoft.com/office/drawing/2014/main" id="{85922EAE-820C-4EBB-956B-5B31287F7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60" name="그룹 1003">
            <a:extLst>
              <a:ext uri="{FF2B5EF4-FFF2-40B4-BE49-F238E27FC236}">
                <a16:creationId xmlns:a16="http://schemas.microsoft.com/office/drawing/2014/main" id="{F6BA39B6-1C61-4689-970B-7C2F430A9125}"/>
              </a:ext>
            </a:extLst>
          </p:cNvPr>
          <p:cNvGrpSpPr/>
          <p:nvPr/>
        </p:nvGrpSpPr>
        <p:grpSpPr>
          <a:xfrm>
            <a:off x="2373694" y="724315"/>
            <a:ext cx="142857" cy="142857"/>
            <a:chOff x="1867874" y="724316"/>
            <a:chExt cx="142857" cy="142857"/>
          </a:xfrm>
        </p:grpSpPr>
        <p:pic>
          <p:nvPicPr>
            <p:cNvPr id="61" name="Object 9">
              <a:extLst>
                <a:ext uri="{FF2B5EF4-FFF2-40B4-BE49-F238E27FC236}">
                  <a16:creationId xmlns:a16="http://schemas.microsoft.com/office/drawing/2014/main" id="{F10E86A3-C576-47BA-97D4-936959DB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7505AE0-0958-4C01-AB57-73544B14E89C}"/>
              </a:ext>
            </a:extLst>
          </p:cNvPr>
          <p:cNvSpPr txBox="1"/>
          <p:nvPr/>
        </p:nvSpPr>
        <p:spPr>
          <a:xfrm>
            <a:off x="2952043" y="7966021"/>
            <a:ext cx="4314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Accuracy(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정확도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500" b="0" i="0" dirty="0">
                <a:solidFill>
                  <a:srgbClr val="202124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</a:rPr>
              <a:t>≒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0.98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466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362054" y="723524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3524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C07DB4B7-7E7A-4C82-AB9D-8856D9437B91}"/>
              </a:ext>
            </a:extLst>
          </p:cNvPr>
          <p:cNvGrpSpPr/>
          <p:nvPr/>
        </p:nvGrpSpPr>
        <p:grpSpPr>
          <a:xfrm>
            <a:off x="1867874" y="723523"/>
            <a:ext cx="142857" cy="142857"/>
            <a:chOff x="1867874" y="724316"/>
            <a:chExt cx="142857" cy="142857"/>
          </a:xfrm>
        </p:grpSpPr>
        <p:pic>
          <p:nvPicPr>
            <p:cNvPr id="23" name="Object 9">
              <a:extLst>
                <a:ext uri="{FF2B5EF4-FFF2-40B4-BE49-F238E27FC236}">
                  <a16:creationId xmlns:a16="http://schemas.microsoft.com/office/drawing/2014/main" id="{3B6F509F-E903-4AEC-A27A-EEED76CB8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CA79831D-65F3-4E39-892B-5BB86D3350EE}"/>
              </a:ext>
            </a:extLst>
          </p:cNvPr>
          <p:cNvGrpSpPr/>
          <p:nvPr/>
        </p:nvGrpSpPr>
        <p:grpSpPr>
          <a:xfrm>
            <a:off x="2120784" y="723523"/>
            <a:ext cx="142857" cy="142857"/>
            <a:chOff x="1362054" y="724316"/>
            <a:chExt cx="142857" cy="142857"/>
          </a:xfrm>
        </p:grpSpPr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25F83B68-DBA4-4A42-B0A8-DCF710E0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F7E334-0B3E-D25A-34DE-D8FAD93A558F}"/>
              </a:ext>
            </a:extLst>
          </p:cNvPr>
          <p:cNvSpPr txBox="1"/>
          <p:nvPr/>
        </p:nvSpPr>
        <p:spPr>
          <a:xfrm>
            <a:off x="1326761" y="989299"/>
            <a:ext cx="73885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t-SNE </a:t>
            </a:r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차원 축소를 활용한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ABEF3-714D-453D-8C2F-C4A7793CEB79}"/>
              </a:ext>
            </a:extLst>
          </p:cNvPr>
          <p:cNvSpPr txBox="1"/>
          <p:nvPr/>
        </p:nvSpPr>
        <p:spPr>
          <a:xfrm>
            <a:off x="6132385" y="9797985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248786-E6F9-4C10-9C82-49AEDA019D53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04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8441148-3521-4989-8CCE-35F053BCAF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AA37CDB1-0652-4774-AC9A-FB035509036A}"/>
              </a:ext>
            </a:extLst>
          </p:cNvPr>
          <p:cNvGrpSpPr/>
          <p:nvPr/>
        </p:nvGrpSpPr>
        <p:grpSpPr>
          <a:xfrm>
            <a:off x="2373694" y="723523"/>
            <a:ext cx="142857" cy="142857"/>
            <a:chOff x="1867874" y="724316"/>
            <a:chExt cx="142857" cy="142857"/>
          </a:xfrm>
        </p:grpSpPr>
        <p:pic>
          <p:nvPicPr>
            <p:cNvPr id="25" name="Object 9">
              <a:extLst>
                <a:ext uri="{FF2B5EF4-FFF2-40B4-BE49-F238E27FC236}">
                  <a16:creationId xmlns:a16="http://schemas.microsoft.com/office/drawing/2014/main" id="{575A7B52-07A5-4134-8D02-AB9477164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625B820-AD66-8BE2-777A-087BCB37626C}"/>
              </a:ext>
            </a:extLst>
          </p:cNvPr>
          <p:cNvSpPr txBox="1"/>
          <p:nvPr/>
        </p:nvSpPr>
        <p:spPr>
          <a:xfrm>
            <a:off x="1326761" y="2215614"/>
            <a:ext cx="1170343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t-SNE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고차원 데이터를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저차원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데이터로 변환하는 비선형 차원 축소 기법이다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PCA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데이터가 가진 고유한 물리적 정보량을 보존이 목적이라면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t-SNE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는 고유한 물리적 정보량보다는 데이터들 간의 상대적 거리를 보존하는 것이 목적이다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t-SNE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차원은 물리적 의미를 가지지 않는다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정보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손실량에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주목하지 않아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저차원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축이 아무런 물리적 의미를 가지지 못하여 오직 시각화에만 유리하다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BC6782-B03C-ACE5-AA6E-6D67F52CD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200" y="3568136"/>
            <a:ext cx="4835200" cy="467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45780D-C749-C909-242E-922C69A2E754}"/>
              </a:ext>
            </a:extLst>
          </p:cNvPr>
          <p:cNvSpPr txBox="1"/>
          <p:nvPr/>
        </p:nvSpPr>
        <p:spPr>
          <a:xfrm>
            <a:off x="13460995" y="8251981"/>
            <a:ext cx="3973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en-US" altLang="ko-KR" sz="1200" i="0" dirty="0">
                <a:solidFill>
                  <a:srgbClr val="212124"/>
                </a:solidFill>
                <a:effectLst/>
                <a:latin typeface="Proxima Nova"/>
              </a:rPr>
              <a:t>t-SNE Embedding of MNIST</a:t>
            </a:r>
          </a:p>
          <a:p>
            <a:r>
              <a:rPr lang="en-US" altLang="ko-KR" sz="1200" dirty="0"/>
              <a:t>https://www.flickr.com/photos/kylemcdonald/26620503329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7597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362054" y="723524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4964" y="723524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C07DB4B7-7E7A-4C82-AB9D-8856D9437B91}"/>
              </a:ext>
            </a:extLst>
          </p:cNvPr>
          <p:cNvGrpSpPr/>
          <p:nvPr/>
        </p:nvGrpSpPr>
        <p:grpSpPr>
          <a:xfrm>
            <a:off x="1867874" y="723523"/>
            <a:ext cx="142857" cy="142857"/>
            <a:chOff x="1867874" y="724316"/>
            <a:chExt cx="142857" cy="142857"/>
          </a:xfrm>
        </p:grpSpPr>
        <p:pic>
          <p:nvPicPr>
            <p:cNvPr id="23" name="Object 9">
              <a:extLst>
                <a:ext uri="{FF2B5EF4-FFF2-40B4-BE49-F238E27FC236}">
                  <a16:creationId xmlns:a16="http://schemas.microsoft.com/office/drawing/2014/main" id="{3B6F509F-E903-4AEC-A27A-EEED76CB8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CA79831D-65F3-4E39-892B-5BB86D3350EE}"/>
              </a:ext>
            </a:extLst>
          </p:cNvPr>
          <p:cNvGrpSpPr/>
          <p:nvPr/>
        </p:nvGrpSpPr>
        <p:grpSpPr>
          <a:xfrm>
            <a:off x="2120784" y="723523"/>
            <a:ext cx="142857" cy="142857"/>
            <a:chOff x="1362054" y="724316"/>
            <a:chExt cx="142857" cy="142857"/>
          </a:xfrm>
        </p:grpSpPr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25F83B68-DBA4-4A42-B0A8-DCF710E0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F7E334-0B3E-D25A-34DE-D8FAD93A558F}"/>
              </a:ext>
            </a:extLst>
          </p:cNvPr>
          <p:cNvSpPr txBox="1"/>
          <p:nvPr/>
        </p:nvSpPr>
        <p:spPr>
          <a:xfrm>
            <a:off x="1326761" y="989299"/>
            <a:ext cx="73885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t-SNE </a:t>
            </a:r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차원 축소를 활용한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ABEF3-714D-453D-8C2F-C4A7793CEB79}"/>
              </a:ext>
            </a:extLst>
          </p:cNvPr>
          <p:cNvSpPr txBox="1"/>
          <p:nvPr/>
        </p:nvSpPr>
        <p:spPr>
          <a:xfrm>
            <a:off x="6132385" y="9797985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BFBCB0EA-B437-464A-9F8B-22B322FD5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7" b="11424"/>
          <a:stretch/>
        </p:blipFill>
        <p:spPr bwMode="auto">
          <a:xfrm>
            <a:off x="14554200" y="2495429"/>
            <a:ext cx="1371600" cy="630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248786-E6F9-4C10-9C82-49AEDA019D53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04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8441148-3521-4989-8CCE-35F053BCAF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AA37CDB1-0652-4774-AC9A-FB035509036A}"/>
              </a:ext>
            </a:extLst>
          </p:cNvPr>
          <p:cNvGrpSpPr/>
          <p:nvPr/>
        </p:nvGrpSpPr>
        <p:grpSpPr>
          <a:xfrm>
            <a:off x="2373694" y="723523"/>
            <a:ext cx="142857" cy="142857"/>
            <a:chOff x="1867874" y="724316"/>
            <a:chExt cx="142857" cy="142857"/>
          </a:xfrm>
        </p:grpSpPr>
        <p:pic>
          <p:nvPicPr>
            <p:cNvPr id="25" name="Object 9">
              <a:extLst>
                <a:ext uri="{FF2B5EF4-FFF2-40B4-BE49-F238E27FC236}">
                  <a16:creationId xmlns:a16="http://schemas.microsoft.com/office/drawing/2014/main" id="{575A7B52-07A5-4134-8D02-AB9477164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F30AED-0CFA-4D5E-3AEA-10CEC6E7E5A0}"/>
              </a:ext>
            </a:extLst>
          </p:cNvPr>
          <p:cNvGrpSpPr/>
          <p:nvPr/>
        </p:nvGrpSpPr>
        <p:grpSpPr>
          <a:xfrm>
            <a:off x="2516551" y="3033073"/>
            <a:ext cx="11400863" cy="5230381"/>
            <a:chOff x="752465" y="3037319"/>
            <a:chExt cx="4760287" cy="216568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1D2A0C-3894-6DB2-7B97-B295ED72B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80" r="19432" b="12212"/>
            <a:stretch/>
          </p:blipFill>
          <p:spPr bwMode="auto">
            <a:xfrm>
              <a:off x="3167095" y="3037319"/>
              <a:ext cx="2345657" cy="214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EFCFD6CC-9912-7C39-3153-5A68DCC062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528" b="12212"/>
            <a:stretch/>
          </p:blipFill>
          <p:spPr bwMode="auto">
            <a:xfrm>
              <a:off x="752465" y="3053531"/>
              <a:ext cx="2588382" cy="2149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2323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F7E334-0B3E-D25A-34DE-D8FAD93A558F}"/>
              </a:ext>
            </a:extLst>
          </p:cNvPr>
          <p:cNvSpPr txBox="1"/>
          <p:nvPr/>
        </p:nvSpPr>
        <p:spPr>
          <a:xfrm>
            <a:off x="1326761" y="989299"/>
            <a:ext cx="73885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t-SNE </a:t>
            </a:r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차원 축소를 활용한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ABEF3-714D-453D-8C2F-C4A7793CEB79}"/>
              </a:ext>
            </a:extLst>
          </p:cNvPr>
          <p:cNvSpPr txBox="1"/>
          <p:nvPr/>
        </p:nvSpPr>
        <p:spPr>
          <a:xfrm>
            <a:off x="6132385" y="9798899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BE2CD0-790D-4D0B-97AB-B81F045B5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59"/>
          <a:stretch/>
        </p:blipFill>
        <p:spPr>
          <a:xfrm>
            <a:off x="2133600" y="2622655"/>
            <a:ext cx="6297530" cy="5538197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9307177F-C3BC-4B34-8D0F-813CCFFE1C3E}"/>
              </a:ext>
            </a:extLst>
          </p:cNvPr>
          <p:cNvSpPr/>
          <p:nvPr/>
        </p:nvSpPr>
        <p:spPr>
          <a:xfrm>
            <a:off x="4624392" y="5753099"/>
            <a:ext cx="1267573" cy="1209115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61D43C0-890C-42DF-80BB-58E06AF1A222}"/>
              </a:ext>
            </a:extLst>
          </p:cNvPr>
          <p:cNvSpPr/>
          <p:nvPr/>
        </p:nvSpPr>
        <p:spPr>
          <a:xfrm>
            <a:off x="5185441" y="4148019"/>
            <a:ext cx="1671306" cy="1629447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0B9BF70-07D9-430C-A488-42A91C40D190}"/>
              </a:ext>
            </a:extLst>
          </p:cNvPr>
          <p:cNvSpPr/>
          <p:nvPr/>
        </p:nvSpPr>
        <p:spPr>
          <a:xfrm>
            <a:off x="3861134" y="4265141"/>
            <a:ext cx="1192631" cy="1629447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D639EE-1B71-EF6B-2443-27C7F4EE5FF8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04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DCE2F8-8694-4AEF-ADD1-C1B4AB5E4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A9360A03-BE8A-4D81-8DC0-742E47ED5D9C}"/>
              </a:ext>
            </a:extLst>
          </p:cNvPr>
          <p:cNvGrpSpPr/>
          <p:nvPr/>
        </p:nvGrpSpPr>
        <p:grpSpPr>
          <a:xfrm>
            <a:off x="1362054" y="723524"/>
            <a:ext cx="142857" cy="142857"/>
            <a:chOff x="1614964" y="724316"/>
            <a:chExt cx="142857" cy="142857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D1C60FEC-7CC7-494A-80B5-6ECFB0B98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72A9D873-7872-4A6F-9CC8-76F7F64045E2}"/>
              </a:ext>
            </a:extLst>
          </p:cNvPr>
          <p:cNvGrpSpPr/>
          <p:nvPr/>
        </p:nvGrpSpPr>
        <p:grpSpPr>
          <a:xfrm>
            <a:off x="1614964" y="723524"/>
            <a:ext cx="142857" cy="142857"/>
            <a:chOff x="1867874" y="724316"/>
            <a:chExt cx="142857" cy="142857"/>
          </a:xfrm>
        </p:grpSpPr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9905D87E-0C86-4C1F-BCE7-A9428DBB5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33" name="그룹 1003">
            <a:extLst>
              <a:ext uri="{FF2B5EF4-FFF2-40B4-BE49-F238E27FC236}">
                <a16:creationId xmlns:a16="http://schemas.microsoft.com/office/drawing/2014/main" id="{26FA2B9C-A528-4299-9413-113A65FB192F}"/>
              </a:ext>
            </a:extLst>
          </p:cNvPr>
          <p:cNvGrpSpPr/>
          <p:nvPr/>
        </p:nvGrpSpPr>
        <p:grpSpPr>
          <a:xfrm>
            <a:off x="1867874" y="723523"/>
            <a:ext cx="142857" cy="142857"/>
            <a:chOff x="1867874" y="724316"/>
            <a:chExt cx="142857" cy="142857"/>
          </a:xfrm>
        </p:grpSpPr>
        <p:pic>
          <p:nvPicPr>
            <p:cNvPr id="34" name="Object 9">
              <a:extLst>
                <a:ext uri="{FF2B5EF4-FFF2-40B4-BE49-F238E27FC236}">
                  <a16:creationId xmlns:a16="http://schemas.microsoft.com/office/drawing/2014/main" id="{A6117BE2-39FC-4311-BB79-A21018A49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35" name="그룹 1001">
            <a:extLst>
              <a:ext uri="{FF2B5EF4-FFF2-40B4-BE49-F238E27FC236}">
                <a16:creationId xmlns:a16="http://schemas.microsoft.com/office/drawing/2014/main" id="{840EF49A-C85A-477B-87D2-804979C20AEB}"/>
              </a:ext>
            </a:extLst>
          </p:cNvPr>
          <p:cNvGrpSpPr/>
          <p:nvPr/>
        </p:nvGrpSpPr>
        <p:grpSpPr>
          <a:xfrm>
            <a:off x="2120784" y="723523"/>
            <a:ext cx="142857" cy="142857"/>
            <a:chOff x="1362054" y="724316"/>
            <a:chExt cx="142857" cy="142857"/>
          </a:xfrm>
        </p:grpSpPr>
        <p:pic>
          <p:nvPicPr>
            <p:cNvPr id="36" name="Object 3">
              <a:extLst>
                <a:ext uri="{FF2B5EF4-FFF2-40B4-BE49-F238E27FC236}">
                  <a16:creationId xmlns:a16="http://schemas.microsoft.com/office/drawing/2014/main" id="{A33823A7-7BB1-4191-AEFB-A8AAE2842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37" name="그룹 1003">
            <a:extLst>
              <a:ext uri="{FF2B5EF4-FFF2-40B4-BE49-F238E27FC236}">
                <a16:creationId xmlns:a16="http://schemas.microsoft.com/office/drawing/2014/main" id="{1D95419B-31ED-4AC2-9305-D088C3D48AC4}"/>
              </a:ext>
            </a:extLst>
          </p:cNvPr>
          <p:cNvGrpSpPr/>
          <p:nvPr/>
        </p:nvGrpSpPr>
        <p:grpSpPr>
          <a:xfrm>
            <a:off x="2373694" y="723523"/>
            <a:ext cx="142857" cy="142857"/>
            <a:chOff x="1867874" y="724316"/>
            <a:chExt cx="142857" cy="142857"/>
          </a:xfrm>
        </p:grpSpPr>
        <p:pic>
          <p:nvPicPr>
            <p:cNvPr id="38" name="Object 9">
              <a:extLst>
                <a:ext uri="{FF2B5EF4-FFF2-40B4-BE49-F238E27FC236}">
                  <a16:creationId xmlns:a16="http://schemas.microsoft.com/office/drawing/2014/main" id="{AAE4D807-4CFE-42A3-9503-8B2BCDF79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CA4614-BAA0-9280-C95C-922B84B1771E}"/>
              </a:ext>
            </a:extLst>
          </p:cNvPr>
          <p:cNvSpPr txBox="1"/>
          <p:nvPr/>
        </p:nvSpPr>
        <p:spPr>
          <a:xfrm>
            <a:off x="9030986" y="3124945"/>
            <a:ext cx="2717383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000" dirty="0" err="1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고평량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그룹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1)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#0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#3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#7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#8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#9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#16</a:t>
            </a:r>
          </a:p>
          <a:p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F0436-5F85-9A4F-BE33-AD44E5B92B72}"/>
              </a:ext>
            </a:extLst>
          </p:cNvPr>
          <p:cNvSpPr txBox="1"/>
          <p:nvPr/>
        </p:nvSpPr>
        <p:spPr>
          <a:xfrm>
            <a:off x="11930708" y="3090831"/>
            <a:ext cx="267849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000" dirty="0" err="1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저평량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그룹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2)</a:t>
            </a:r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#2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#3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#5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#6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#10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#11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#12</a:t>
            </a:r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#14</a:t>
            </a:r>
          </a:p>
          <a:p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770C92-4F85-8C51-B715-DC08C13F8DCC}"/>
              </a:ext>
            </a:extLst>
          </p:cNvPr>
          <p:cNvSpPr txBox="1"/>
          <p:nvPr/>
        </p:nvSpPr>
        <p:spPr>
          <a:xfrm>
            <a:off x="14791544" y="3090831"/>
            <a:ext cx="25357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000" dirty="0" err="1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중평량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그룹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3)</a:t>
            </a:r>
          </a:p>
          <a:p>
            <a:pPr marL="457200" indent="-4572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#13</a:t>
            </a:r>
          </a:p>
          <a:p>
            <a:pPr marL="457200" indent="-4572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#15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D8B0B474-CAAB-6E9F-3C50-8CD1BE8F68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87" b="11424"/>
          <a:stretch/>
        </p:blipFill>
        <p:spPr bwMode="auto">
          <a:xfrm>
            <a:off x="551970" y="2354338"/>
            <a:ext cx="1371600" cy="630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375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F7E334-0B3E-D25A-34DE-D8FAD93A558F}"/>
              </a:ext>
            </a:extLst>
          </p:cNvPr>
          <p:cNvSpPr txBox="1"/>
          <p:nvPr/>
        </p:nvSpPr>
        <p:spPr>
          <a:xfrm>
            <a:off x="1326761" y="989299"/>
            <a:ext cx="73885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t-SNE </a:t>
            </a:r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차원 축소를 활용한 시각화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ABEF3-714D-453D-8C2F-C4A7793CEB79}"/>
              </a:ext>
            </a:extLst>
          </p:cNvPr>
          <p:cNvSpPr txBox="1"/>
          <p:nvPr/>
        </p:nvSpPr>
        <p:spPr>
          <a:xfrm>
            <a:off x="6132385" y="9798899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BE2CD0-790D-4D0B-97AB-B81F045B5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59"/>
          <a:stretch/>
        </p:blipFill>
        <p:spPr>
          <a:xfrm>
            <a:off x="2133600" y="2622655"/>
            <a:ext cx="6297530" cy="5538197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C5AB210-DD58-4756-8601-3467A5085D93}"/>
              </a:ext>
            </a:extLst>
          </p:cNvPr>
          <p:cNvCxnSpPr/>
          <p:nvPr/>
        </p:nvCxnSpPr>
        <p:spPr>
          <a:xfrm flipV="1">
            <a:off x="4191000" y="5829300"/>
            <a:ext cx="1371600" cy="762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9CEF42-C44E-4440-B85E-7F4773424AB5}"/>
              </a:ext>
            </a:extLst>
          </p:cNvPr>
          <p:cNvSpPr txBox="1"/>
          <p:nvPr/>
        </p:nvSpPr>
        <p:spPr>
          <a:xfrm>
            <a:off x="3666572" y="572083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#16</a:t>
            </a:r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0B87EDC-6A7B-4878-BD0B-4105329F9873}"/>
              </a:ext>
            </a:extLst>
          </p:cNvPr>
          <p:cNvCxnSpPr/>
          <p:nvPr/>
        </p:nvCxnSpPr>
        <p:spPr>
          <a:xfrm flipH="1">
            <a:off x="6058636" y="5067300"/>
            <a:ext cx="685800" cy="7620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B6BB408-CC43-4910-88CC-D6B323745CB7}"/>
              </a:ext>
            </a:extLst>
          </p:cNvPr>
          <p:cNvSpPr txBox="1"/>
          <p:nvPr/>
        </p:nvSpPr>
        <p:spPr>
          <a:xfrm>
            <a:off x="6705600" y="488263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#14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C188121-C15F-4DCF-80DB-781016EB9882}"/>
              </a:ext>
            </a:extLst>
          </p:cNvPr>
          <p:cNvCxnSpPr>
            <a:cxnSpLocks/>
          </p:cNvCxnSpPr>
          <p:nvPr/>
        </p:nvCxnSpPr>
        <p:spPr>
          <a:xfrm flipH="1" flipV="1">
            <a:off x="5448300" y="6373476"/>
            <a:ext cx="342900" cy="217824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7EBA34-27A2-4539-83A0-F940B614D88B}"/>
              </a:ext>
            </a:extLst>
          </p:cNvPr>
          <p:cNvSpPr txBox="1"/>
          <p:nvPr/>
        </p:nvSpPr>
        <p:spPr>
          <a:xfrm>
            <a:off x="5785904" y="640663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#15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E6DF0-33A1-644F-8EE1-E60654546B70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04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C7D85D-5B98-DA7B-3666-C48575E897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4E48E180-488F-4E56-B164-3F1C03850A53}"/>
              </a:ext>
            </a:extLst>
          </p:cNvPr>
          <p:cNvGrpSpPr/>
          <p:nvPr/>
        </p:nvGrpSpPr>
        <p:grpSpPr>
          <a:xfrm>
            <a:off x="1362054" y="723524"/>
            <a:ext cx="142857" cy="142857"/>
            <a:chOff x="1614964" y="724316"/>
            <a:chExt cx="142857" cy="142857"/>
          </a:xfrm>
        </p:grpSpPr>
        <p:pic>
          <p:nvPicPr>
            <p:cNvPr id="36" name="Object 6">
              <a:extLst>
                <a:ext uri="{FF2B5EF4-FFF2-40B4-BE49-F238E27FC236}">
                  <a16:creationId xmlns:a16="http://schemas.microsoft.com/office/drawing/2014/main" id="{5FFB6E07-B90D-4FC9-8C13-38AA6BC48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38" name="그룹 1003">
            <a:extLst>
              <a:ext uri="{FF2B5EF4-FFF2-40B4-BE49-F238E27FC236}">
                <a16:creationId xmlns:a16="http://schemas.microsoft.com/office/drawing/2014/main" id="{1A4B9261-5352-40D8-9922-1F9180D62471}"/>
              </a:ext>
            </a:extLst>
          </p:cNvPr>
          <p:cNvGrpSpPr/>
          <p:nvPr/>
        </p:nvGrpSpPr>
        <p:grpSpPr>
          <a:xfrm>
            <a:off x="1614964" y="723524"/>
            <a:ext cx="142857" cy="142857"/>
            <a:chOff x="1867874" y="724316"/>
            <a:chExt cx="142857" cy="142857"/>
          </a:xfrm>
        </p:grpSpPr>
        <p:pic>
          <p:nvPicPr>
            <p:cNvPr id="39" name="Object 9">
              <a:extLst>
                <a:ext uri="{FF2B5EF4-FFF2-40B4-BE49-F238E27FC236}">
                  <a16:creationId xmlns:a16="http://schemas.microsoft.com/office/drawing/2014/main" id="{9D6E1413-8FB6-4445-B10C-75FB50AEB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40" name="그룹 1003">
            <a:extLst>
              <a:ext uri="{FF2B5EF4-FFF2-40B4-BE49-F238E27FC236}">
                <a16:creationId xmlns:a16="http://schemas.microsoft.com/office/drawing/2014/main" id="{DE1D43BA-0FD7-415A-BD02-916AE5DD03EB}"/>
              </a:ext>
            </a:extLst>
          </p:cNvPr>
          <p:cNvGrpSpPr/>
          <p:nvPr/>
        </p:nvGrpSpPr>
        <p:grpSpPr>
          <a:xfrm>
            <a:off x="1867874" y="723523"/>
            <a:ext cx="142857" cy="142857"/>
            <a:chOff x="1867874" y="724316"/>
            <a:chExt cx="142857" cy="142857"/>
          </a:xfrm>
        </p:grpSpPr>
        <p:pic>
          <p:nvPicPr>
            <p:cNvPr id="42" name="Object 9">
              <a:extLst>
                <a:ext uri="{FF2B5EF4-FFF2-40B4-BE49-F238E27FC236}">
                  <a16:creationId xmlns:a16="http://schemas.microsoft.com/office/drawing/2014/main" id="{79497020-40A8-4089-AABC-84D348561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43" name="그룹 1001">
            <a:extLst>
              <a:ext uri="{FF2B5EF4-FFF2-40B4-BE49-F238E27FC236}">
                <a16:creationId xmlns:a16="http://schemas.microsoft.com/office/drawing/2014/main" id="{BEAEB289-8B88-45DE-94C7-9A1F50CA5756}"/>
              </a:ext>
            </a:extLst>
          </p:cNvPr>
          <p:cNvGrpSpPr/>
          <p:nvPr/>
        </p:nvGrpSpPr>
        <p:grpSpPr>
          <a:xfrm>
            <a:off x="2120784" y="723523"/>
            <a:ext cx="142857" cy="142857"/>
            <a:chOff x="1362054" y="724316"/>
            <a:chExt cx="142857" cy="142857"/>
          </a:xfrm>
        </p:grpSpPr>
        <p:pic>
          <p:nvPicPr>
            <p:cNvPr id="44" name="Object 3">
              <a:extLst>
                <a:ext uri="{FF2B5EF4-FFF2-40B4-BE49-F238E27FC236}">
                  <a16:creationId xmlns:a16="http://schemas.microsoft.com/office/drawing/2014/main" id="{6067CC0A-180E-4634-AA65-0ED0E8ED4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45" name="그룹 1003">
            <a:extLst>
              <a:ext uri="{FF2B5EF4-FFF2-40B4-BE49-F238E27FC236}">
                <a16:creationId xmlns:a16="http://schemas.microsoft.com/office/drawing/2014/main" id="{1E0AD763-222E-46CC-BD9B-903AC9851B93}"/>
              </a:ext>
            </a:extLst>
          </p:cNvPr>
          <p:cNvGrpSpPr/>
          <p:nvPr/>
        </p:nvGrpSpPr>
        <p:grpSpPr>
          <a:xfrm>
            <a:off x="2373694" y="723523"/>
            <a:ext cx="142857" cy="142857"/>
            <a:chOff x="1867874" y="724316"/>
            <a:chExt cx="142857" cy="142857"/>
          </a:xfrm>
        </p:grpSpPr>
        <p:pic>
          <p:nvPicPr>
            <p:cNvPr id="46" name="Object 9">
              <a:extLst>
                <a:ext uri="{FF2B5EF4-FFF2-40B4-BE49-F238E27FC236}">
                  <a16:creationId xmlns:a16="http://schemas.microsoft.com/office/drawing/2014/main" id="{71C37B43-F437-45DE-A2C5-C249A9B9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6659F91-BF81-B1E3-9FBC-A1EABA596C39}"/>
              </a:ext>
            </a:extLst>
          </p:cNvPr>
          <p:cNvSpPr txBox="1"/>
          <p:nvPr/>
        </p:nvSpPr>
        <p:spPr>
          <a:xfrm>
            <a:off x="9030986" y="3124945"/>
            <a:ext cx="2717383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000" dirty="0" err="1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고평량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그룹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1)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#0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#3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#7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#8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#9</a:t>
            </a:r>
          </a:p>
          <a:p>
            <a:pPr marL="342900" indent="-342900">
              <a:buFontTx/>
              <a:buChar char="-"/>
            </a:pPr>
            <a:r>
              <a:rPr lang="en-US" altLang="ko-KR" sz="2500" spc="-300" dirty="0">
                <a:latin typeface="HY견고딕" panose="02030600000101010101" pitchFamily="18" charset="-127"/>
                <a:ea typeface="HY견고딕" panose="02030600000101010101" pitchFamily="18" charset="-127"/>
              </a:rPr>
              <a:t>#16</a:t>
            </a:r>
          </a:p>
          <a:p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20A37-CA7D-0F47-1AF8-A018F794C328}"/>
              </a:ext>
            </a:extLst>
          </p:cNvPr>
          <p:cNvSpPr txBox="1"/>
          <p:nvPr/>
        </p:nvSpPr>
        <p:spPr>
          <a:xfrm>
            <a:off x="11930708" y="3090831"/>
            <a:ext cx="267849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000" dirty="0" err="1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저평량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그룹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2)</a:t>
            </a:r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#2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#3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#5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#6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#10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#11</a:t>
            </a:r>
          </a:p>
          <a:p>
            <a:pPr marL="342900" indent="-3429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#12</a:t>
            </a:r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#14</a:t>
            </a:r>
          </a:p>
          <a:p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50916-68BD-920D-C64B-BB8014EB9E78}"/>
              </a:ext>
            </a:extLst>
          </p:cNvPr>
          <p:cNvSpPr txBox="1"/>
          <p:nvPr/>
        </p:nvSpPr>
        <p:spPr>
          <a:xfrm>
            <a:off x="14791544" y="3090831"/>
            <a:ext cx="25357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000" dirty="0" err="1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중평량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그룹</a:t>
            </a:r>
            <a:r>
              <a:rPr lang="en-US" altLang="ko-KR" sz="30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3)</a:t>
            </a:r>
          </a:p>
          <a:p>
            <a:pPr marL="457200" indent="-4572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#13</a:t>
            </a:r>
          </a:p>
          <a:p>
            <a:pPr marL="457200" indent="-457200">
              <a:buFontTx/>
              <a:buChar char="-"/>
            </a:pPr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#15</a:t>
            </a:r>
            <a:endParaRPr lang="ko-KR" altLang="en-US" sz="25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FB4BCE8-80BB-A5A3-F799-FD36E7B7DEE0}"/>
              </a:ext>
            </a:extLst>
          </p:cNvPr>
          <p:cNvCxnSpPr>
            <a:cxnSpLocks/>
          </p:cNvCxnSpPr>
          <p:nvPr/>
        </p:nvCxnSpPr>
        <p:spPr>
          <a:xfrm>
            <a:off x="9448800" y="6819900"/>
            <a:ext cx="6096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9241E74-362A-C4E3-135F-6D9C70147AC5}"/>
              </a:ext>
            </a:extLst>
          </p:cNvPr>
          <p:cNvCxnSpPr>
            <a:cxnSpLocks/>
          </p:cNvCxnSpPr>
          <p:nvPr/>
        </p:nvCxnSpPr>
        <p:spPr>
          <a:xfrm>
            <a:off x="15392400" y="5238540"/>
            <a:ext cx="6096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94757AC-3143-CFED-F738-22E15D5B264D}"/>
              </a:ext>
            </a:extLst>
          </p:cNvPr>
          <p:cNvCxnSpPr>
            <a:cxnSpLocks/>
          </p:cNvCxnSpPr>
          <p:nvPr/>
        </p:nvCxnSpPr>
        <p:spPr>
          <a:xfrm>
            <a:off x="12420600" y="7886700"/>
            <a:ext cx="5334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785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F7E334-0B3E-D25A-34DE-D8FAD93A558F}"/>
              </a:ext>
            </a:extLst>
          </p:cNvPr>
          <p:cNvSpPr txBox="1"/>
          <p:nvPr/>
        </p:nvSpPr>
        <p:spPr>
          <a:xfrm>
            <a:off x="1326761" y="98929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결론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6ABEF3-714D-453D-8C2F-C4A7793CEB79}"/>
              </a:ext>
            </a:extLst>
          </p:cNvPr>
          <p:cNvSpPr txBox="1"/>
          <p:nvPr/>
        </p:nvSpPr>
        <p:spPr>
          <a:xfrm>
            <a:off x="6132385" y="9798899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E6DF0-33A1-644F-8EE1-E60654546B70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05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C7D85D-5B98-DA7B-3666-C48575E89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E198489-8CCE-472B-921D-A55CA5AC253A}"/>
              </a:ext>
            </a:extLst>
          </p:cNvPr>
          <p:cNvGrpSpPr/>
          <p:nvPr/>
        </p:nvGrpSpPr>
        <p:grpSpPr>
          <a:xfrm>
            <a:off x="1362054" y="723524"/>
            <a:ext cx="142857" cy="142857"/>
            <a:chOff x="1614964" y="724316"/>
            <a:chExt cx="142857" cy="142857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FF2A223E-A582-4825-9873-09947C1FA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D016EFA1-81FF-4E1C-947D-659991B9C401}"/>
              </a:ext>
            </a:extLst>
          </p:cNvPr>
          <p:cNvGrpSpPr/>
          <p:nvPr/>
        </p:nvGrpSpPr>
        <p:grpSpPr>
          <a:xfrm>
            <a:off x="1614964" y="723524"/>
            <a:ext cx="142857" cy="142857"/>
            <a:chOff x="1867874" y="724316"/>
            <a:chExt cx="142857" cy="142857"/>
          </a:xfrm>
        </p:grpSpPr>
        <p:pic>
          <p:nvPicPr>
            <p:cNvPr id="22" name="Object 9">
              <a:extLst>
                <a:ext uri="{FF2B5EF4-FFF2-40B4-BE49-F238E27FC236}">
                  <a16:creationId xmlns:a16="http://schemas.microsoft.com/office/drawing/2014/main" id="{9777EC86-BE3C-4587-95F4-C7DA6052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426C21E1-F9F8-4C0A-9926-3BB743B418C0}"/>
              </a:ext>
            </a:extLst>
          </p:cNvPr>
          <p:cNvGrpSpPr/>
          <p:nvPr/>
        </p:nvGrpSpPr>
        <p:grpSpPr>
          <a:xfrm>
            <a:off x="1867874" y="723523"/>
            <a:ext cx="142857" cy="142857"/>
            <a:chOff x="1867874" y="724316"/>
            <a:chExt cx="142857" cy="142857"/>
          </a:xfrm>
        </p:grpSpPr>
        <p:pic>
          <p:nvPicPr>
            <p:cNvPr id="25" name="Object 9">
              <a:extLst>
                <a:ext uri="{FF2B5EF4-FFF2-40B4-BE49-F238E27FC236}">
                  <a16:creationId xmlns:a16="http://schemas.microsoft.com/office/drawing/2014/main" id="{5F53B93A-01EB-44A3-85A5-4960B7451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249F11DB-F835-4955-B2D4-4F2BD998AD8E}"/>
              </a:ext>
            </a:extLst>
          </p:cNvPr>
          <p:cNvGrpSpPr/>
          <p:nvPr/>
        </p:nvGrpSpPr>
        <p:grpSpPr>
          <a:xfrm>
            <a:off x="2373692" y="723523"/>
            <a:ext cx="142857" cy="142857"/>
            <a:chOff x="1362054" y="724316"/>
            <a:chExt cx="142857" cy="142857"/>
          </a:xfrm>
        </p:grpSpPr>
        <p:pic>
          <p:nvPicPr>
            <p:cNvPr id="27" name="Object 3">
              <a:extLst>
                <a:ext uri="{FF2B5EF4-FFF2-40B4-BE49-F238E27FC236}">
                  <a16:creationId xmlns:a16="http://schemas.microsoft.com/office/drawing/2014/main" id="{68AF2240-38DB-4F23-9E3D-B342314D1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8" name="그룹 1003">
            <a:extLst>
              <a:ext uri="{FF2B5EF4-FFF2-40B4-BE49-F238E27FC236}">
                <a16:creationId xmlns:a16="http://schemas.microsoft.com/office/drawing/2014/main" id="{78C71900-916F-4C33-8924-1E6B7EF98969}"/>
              </a:ext>
            </a:extLst>
          </p:cNvPr>
          <p:cNvGrpSpPr/>
          <p:nvPr/>
        </p:nvGrpSpPr>
        <p:grpSpPr>
          <a:xfrm>
            <a:off x="2120783" y="723523"/>
            <a:ext cx="142857" cy="142857"/>
            <a:chOff x="1867874" y="724316"/>
            <a:chExt cx="142857" cy="142857"/>
          </a:xfrm>
        </p:grpSpPr>
        <p:pic>
          <p:nvPicPr>
            <p:cNvPr id="29" name="Object 9">
              <a:extLst>
                <a:ext uri="{FF2B5EF4-FFF2-40B4-BE49-F238E27FC236}">
                  <a16:creationId xmlns:a16="http://schemas.microsoft.com/office/drawing/2014/main" id="{FF302A33-81F4-42E1-9E9E-6316C1B3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9BC82C4-B0F3-9371-BCC2-164E8571802F}"/>
              </a:ext>
            </a:extLst>
          </p:cNvPr>
          <p:cNvSpPr txBox="1"/>
          <p:nvPr/>
        </p:nvSpPr>
        <p:spPr>
          <a:xfrm>
            <a:off x="1362054" y="1945410"/>
            <a:ext cx="1547814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상관성 분석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스피어만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상관계수를 통해 지절에 영향을 미칠 수 있는 요인을 추출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SVM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분류 모델링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지절에 영향을 미치는 요인을 통해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지종을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분류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오차행렬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SVM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분류 모델의 성능을 학인하기 위해 오차행렬의 정확도 실시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t-SNE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시각화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평량을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기준으로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그룹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고평량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중평량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저평량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으로 군집화가 이뤄짐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원인 파악을 통하여 추후 지절 예측을 위한 메커니즘 개발로 확장 진행할 계획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6623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E20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66" y="39386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45460" y="4409680"/>
            <a:ext cx="7594789" cy="962420"/>
            <a:chOff x="7392721" y="4112478"/>
            <a:chExt cx="3500271" cy="3257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2721" y="4112478"/>
              <a:ext cx="3500271" cy="32572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BDCE70C-A921-4F9D-921B-8306A23A284C}"/>
              </a:ext>
            </a:extLst>
          </p:cNvPr>
          <p:cNvSpPr txBox="1"/>
          <p:nvPr/>
        </p:nvSpPr>
        <p:spPr>
          <a:xfrm>
            <a:off x="6059315" y="4417993"/>
            <a:ext cx="6167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20355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</a:t>
            </a:r>
            <a:endParaRPr lang="en-US" altLang="ko-KR" sz="2800" dirty="0">
              <a:solidFill>
                <a:srgbClr val="20355B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algn="ctr"/>
            <a:r>
              <a:rPr lang="ko-KR" altLang="en-US" sz="2800" dirty="0">
                <a:solidFill>
                  <a:srgbClr val="20355B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데이터 분류 및 특성 연구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0EBEA-2D11-4DA3-A3DA-AA3CD44E799C}"/>
              </a:ext>
            </a:extLst>
          </p:cNvPr>
          <p:cNvSpPr txBox="1"/>
          <p:nvPr/>
        </p:nvSpPr>
        <p:spPr>
          <a:xfrm>
            <a:off x="7218229" y="6223436"/>
            <a:ext cx="3849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Arial Unicode MS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Arial Unicode M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9486D2-84E6-4784-AD5C-29A421C24910}"/>
              </a:ext>
            </a:extLst>
          </p:cNvPr>
          <p:cNvGrpSpPr/>
          <p:nvPr/>
        </p:nvGrpSpPr>
        <p:grpSpPr>
          <a:xfrm>
            <a:off x="8582652" y="4077362"/>
            <a:ext cx="1120398" cy="142859"/>
            <a:chOff x="8701026" y="3848099"/>
            <a:chExt cx="1120398" cy="14285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BF8EA35E-01E3-4E98-82FA-0DE8D5297631}"/>
                </a:ext>
              </a:extLst>
            </p:cNvPr>
            <p:cNvSpPr/>
            <p:nvPr/>
          </p:nvSpPr>
          <p:spPr>
            <a:xfrm>
              <a:off x="9197615" y="3848101"/>
              <a:ext cx="130041" cy="1428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C7E36D1-AC53-4959-B819-0D16A71D142A}"/>
                </a:ext>
              </a:extLst>
            </p:cNvPr>
            <p:cNvSpPr/>
            <p:nvPr/>
          </p:nvSpPr>
          <p:spPr>
            <a:xfrm>
              <a:off x="9444499" y="3848099"/>
              <a:ext cx="130041" cy="1428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E031DDB-A6DA-42AD-8019-283E578F8DE1}"/>
                </a:ext>
              </a:extLst>
            </p:cNvPr>
            <p:cNvSpPr/>
            <p:nvPr/>
          </p:nvSpPr>
          <p:spPr>
            <a:xfrm>
              <a:off x="8950731" y="3848101"/>
              <a:ext cx="130041" cy="1428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9386348-76BD-4A64-B968-4870E02AEB46}"/>
                </a:ext>
              </a:extLst>
            </p:cNvPr>
            <p:cNvSpPr/>
            <p:nvPr/>
          </p:nvSpPr>
          <p:spPr>
            <a:xfrm>
              <a:off x="8701026" y="3848100"/>
              <a:ext cx="130041" cy="1428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59D20D7-D609-44DF-9896-BF2AA6606FA5}"/>
                </a:ext>
              </a:extLst>
            </p:cNvPr>
            <p:cNvSpPr/>
            <p:nvPr/>
          </p:nvSpPr>
          <p:spPr>
            <a:xfrm>
              <a:off x="9691383" y="3848099"/>
              <a:ext cx="130041" cy="14285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3EB7C2EB-1799-4670-8873-7EF272B3FE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" y="495300"/>
            <a:ext cx="2895600" cy="7181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3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771" y="9071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0FBF54-4DFB-49B7-A6E7-21A80752804F}"/>
              </a:ext>
            </a:extLst>
          </p:cNvPr>
          <p:cNvSpPr/>
          <p:nvPr/>
        </p:nvSpPr>
        <p:spPr>
          <a:xfrm>
            <a:off x="-21771" y="9071"/>
            <a:ext cx="3810000" cy="10287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C2A0C4-3954-4E0F-B813-F7FD2DDF0390}"/>
              </a:ext>
            </a:extLst>
          </p:cNvPr>
          <p:cNvSpPr txBox="1"/>
          <p:nvPr/>
        </p:nvSpPr>
        <p:spPr>
          <a:xfrm>
            <a:off x="5257800" y="1396621"/>
            <a:ext cx="12344400" cy="7937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34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 차</a:t>
            </a:r>
            <a:endParaRPr lang="en-US" altLang="ko-KR" sz="34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연구배경</a:t>
            </a:r>
            <a:endParaRPr lang="en-US" altLang="ko-KR" sz="2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데이터 </a:t>
            </a:r>
            <a:r>
              <a:rPr lang="ko-KR" altLang="en-US" sz="27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전처리</a:t>
            </a:r>
            <a:endParaRPr lang="en-US" altLang="ko-KR" sz="2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상관성 분석</a:t>
            </a:r>
            <a:endParaRPr lang="en-US" altLang="ko-KR" sz="2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ko-KR" altLang="en-US" sz="27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스피어만</a:t>
            </a:r>
            <a:r>
              <a:rPr lang="ko-KR" altLang="en-US" sz="2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상관계수</a:t>
            </a:r>
            <a:endParaRPr lang="en-US" altLang="ko-KR" sz="2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lang="en-US" altLang="ko-KR" sz="2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SVM </a:t>
            </a:r>
            <a:r>
              <a:rPr lang="ko-KR" altLang="en-US" sz="2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모델링</a:t>
            </a:r>
            <a:r>
              <a:rPr lang="en-US" altLang="ko-KR" sz="2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t-SNE </a:t>
            </a:r>
            <a:r>
              <a:rPr lang="ko-KR" altLang="en-US" sz="2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시각화</a:t>
            </a:r>
            <a:endParaRPr lang="en-US" altLang="ko-KR" sz="2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  <a:p>
            <a:pPr marL="514350" indent="-51435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7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Arial" panose="020B0604020202020204" pitchFamily="34" charset="0"/>
              </a:rPr>
              <a:t>결론</a:t>
            </a:r>
            <a:endParaRPr lang="en-US" altLang="ko-KR" sz="27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4B23CE-F2AA-43BC-A000-CA1389ECF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0658" y="800100"/>
            <a:ext cx="2895600" cy="7181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3BD84E-1F92-419C-B9E9-7736A74AB12E}"/>
              </a:ext>
            </a:extLst>
          </p:cNvPr>
          <p:cNvSpPr txBox="1"/>
          <p:nvPr/>
        </p:nvSpPr>
        <p:spPr>
          <a:xfrm>
            <a:off x="1326761" y="989299"/>
            <a:ext cx="225574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연구 배경</a:t>
            </a:r>
          </a:p>
        </p:txBody>
      </p:sp>
      <p:grpSp>
        <p:nvGrpSpPr>
          <p:cNvPr id="21" name="그룹 1003">
            <a:extLst>
              <a:ext uri="{FF2B5EF4-FFF2-40B4-BE49-F238E27FC236}">
                <a16:creationId xmlns:a16="http://schemas.microsoft.com/office/drawing/2014/main" id="{C07DB4B7-7E7A-4C82-AB9D-8856D9437B91}"/>
              </a:ext>
            </a:extLst>
          </p:cNvPr>
          <p:cNvGrpSpPr/>
          <p:nvPr/>
        </p:nvGrpSpPr>
        <p:grpSpPr>
          <a:xfrm>
            <a:off x="2120784" y="724315"/>
            <a:ext cx="142857" cy="142857"/>
            <a:chOff x="1867874" y="724316"/>
            <a:chExt cx="142857" cy="142857"/>
          </a:xfrm>
        </p:grpSpPr>
        <p:pic>
          <p:nvPicPr>
            <p:cNvPr id="23" name="Object 9">
              <a:extLst>
                <a:ext uri="{FF2B5EF4-FFF2-40B4-BE49-F238E27FC236}">
                  <a16:creationId xmlns:a16="http://schemas.microsoft.com/office/drawing/2014/main" id="{3B6F509F-E903-4AEC-A27A-EEED76CB8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78461F-2CDC-41C2-A1B6-B3D8E61E9DF1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01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948E9A02-5587-454F-BA5C-940CC0408305}"/>
              </a:ext>
            </a:extLst>
          </p:cNvPr>
          <p:cNvGrpSpPr/>
          <p:nvPr/>
        </p:nvGrpSpPr>
        <p:grpSpPr>
          <a:xfrm>
            <a:off x="0" y="9650095"/>
            <a:ext cx="18285714" cy="636905"/>
            <a:chOff x="0" y="9648810"/>
            <a:chExt cx="18285714" cy="636905"/>
          </a:xfrm>
        </p:grpSpPr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E6A99818-5AB2-46B4-9BA5-B4B407CD4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ADBFE0-1B67-4BA1-8902-4F78621FDEC1}"/>
              </a:ext>
            </a:extLst>
          </p:cNvPr>
          <p:cNvSpPr txBox="1"/>
          <p:nvPr/>
        </p:nvSpPr>
        <p:spPr>
          <a:xfrm>
            <a:off x="6132385" y="9797985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EFA81B-606A-424F-9DE6-D9A828691453}"/>
              </a:ext>
            </a:extLst>
          </p:cNvPr>
          <p:cNvSpPr txBox="1"/>
          <p:nvPr/>
        </p:nvSpPr>
        <p:spPr>
          <a:xfrm>
            <a:off x="11604836" y="5785914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출처 </a:t>
            </a:r>
            <a:r>
              <a:rPr lang="en-US" altLang="ko-KR" sz="1000" dirty="0"/>
              <a:t>: IPCC ‘6</a:t>
            </a:r>
            <a:r>
              <a:rPr lang="ko-KR" altLang="en-US" sz="1000" dirty="0"/>
              <a:t>차 평가보고서 제</a:t>
            </a:r>
            <a:r>
              <a:rPr lang="en-US" altLang="ko-KR" sz="1000" dirty="0"/>
              <a:t>1</a:t>
            </a:r>
            <a:r>
              <a:rPr lang="ko-KR" altLang="en-US" sz="1000" dirty="0"/>
              <a:t>실무그룹 </a:t>
            </a:r>
            <a:r>
              <a:rPr lang="ko-KR" altLang="en-US" sz="1000" dirty="0" err="1"/>
              <a:t>보고서’의</a:t>
            </a:r>
            <a:r>
              <a:rPr lang="ko-KR" altLang="en-US" sz="1000" dirty="0"/>
              <a:t> 정책결정자를 위한 요약본</a:t>
            </a:r>
            <a:r>
              <a:rPr lang="en-US" altLang="ko-KR" sz="1000" dirty="0"/>
              <a:t>(SPM)</a:t>
            </a:r>
            <a:endParaRPr lang="ko-KR" altLang="en-US" sz="1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CC05ACA-9531-4811-90BF-8A262D8B47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22" name="그룹 1003">
            <a:extLst>
              <a:ext uri="{FF2B5EF4-FFF2-40B4-BE49-F238E27FC236}">
                <a16:creationId xmlns:a16="http://schemas.microsoft.com/office/drawing/2014/main" id="{088AF7E1-F017-4F1D-B32F-CC4FE7BDF5CC}"/>
              </a:ext>
            </a:extLst>
          </p:cNvPr>
          <p:cNvGrpSpPr/>
          <p:nvPr/>
        </p:nvGrpSpPr>
        <p:grpSpPr>
          <a:xfrm>
            <a:off x="2373694" y="724315"/>
            <a:ext cx="142857" cy="142857"/>
            <a:chOff x="1867874" y="724316"/>
            <a:chExt cx="142857" cy="142857"/>
          </a:xfrm>
        </p:grpSpPr>
        <p:pic>
          <p:nvPicPr>
            <p:cNvPr id="24" name="Object 9">
              <a:extLst>
                <a:ext uri="{FF2B5EF4-FFF2-40B4-BE49-F238E27FC236}">
                  <a16:creationId xmlns:a16="http://schemas.microsoft.com/office/drawing/2014/main" id="{5FE7B48C-CD4D-40B9-94D0-3BC6CC0D2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7F3B90C-93A7-42A4-8AA2-61220F3FB6C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100" b="99828" l="2065" r="97442">
                        <a14:foregroundMark x1="53366" y1="36969" x2="31463" y2="41389"/>
                        <a14:foregroundMark x1="64318" y1="40356" x2="19165" y2="34558"/>
                        <a14:foregroundMark x1="4174" y1="6544" x2="4174" y2="6544"/>
                        <a14:foregroundMark x1="2873" y1="3157" x2="6598" y2="64294"/>
                        <a14:foregroundMark x1="2065" y1="24684" x2="57092" y2="30827"/>
                        <a14:foregroundMark x1="77110" y1="9644" x2="93402" y2="12687"/>
                        <a14:foregroundMark x1="91023" y1="28760" x2="90754" y2="49598"/>
                        <a14:foregroundMark x1="95018" y1="26005" x2="94075" y2="53559"/>
                        <a14:foregroundMark x1="94075" y1="53559" x2="93941" y2="54076"/>
                        <a14:foregroundMark x1="92101" y1="48909" x2="90754" y2="67279"/>
                        <a14:foregroundMark x1="90754" y1="67279" x2="78187" y2="80712"/>
                        <a14:foregroundMark x1="78187" y1="80712" x2="29309" y2="74569"/>
                        <a14:foregroundMark x1="50404" y1="73881" x2="8214" y2="77612"/>
                        <a14:foregroundMark x1="21544" y1="88921" x2="12478" y2="87887"/>
                        <a14:foregroundMark x1="13016" y1="78990" x2="2873" y2="95408"/>
                        <a14:foregroundMark x1="2065" y1="98106" x2="34111" y2="95982"/>
                        <a14:foregroundMark x1="34111" y1="95982" x2="97442" y2="99828"/>
                        <a14:foregroundMark x1="90485" y1="66705" x2="96095" y2="90586"/>
                        <a14:backgroundMark x1="75539" y1="2124" x2="99551" y2="8266"/>
                        <a14:backgroundMark x1="48429" y1="57" x2="85413" y2="8955"/>
                        <a14:backgroundMark x1="85413" y1="8955" x2="85817" y2="8955"/>
                        <a14:backgroundMark x1="36670" y1="1091" x2="49686" y2="6257"/>
                        <a14:backgroundMark x1="49686" y1="6257" x2="59650" y2="6544"/>
                        <a14:backgroundMark x1="27873" y1="1091" x2="39722" y2="6315"/>
                        <a14:backgroundMark x1="39722" y1="6315" x2="44704" y2="6200"/>
                        <a14:backgroundMark x1="32451" y1="6085" x2="14901" y2="3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63" b="3258"/>
          <a:stretch/>
        </p:blipFill>
        <p:spPr>
          <a:xfrm>
            <a:off x="11113840" y="1979053"/>
            <a:ext cx="4888160" cy="37752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1EEE915-1974-4E09-BBD9-06ABA177EE6E}"/>
              </a:ext>
            </a:extLst>
          </p:cNvPr>
          <p:cNvSpPr txBox="1"/>
          <p:nvPr/>
        </p:nvSpPr>
        <p:spPr>
          <a:xfrm>
            <a:off x="12457090" y="8909833"/>
            <a:ext cx="39547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출처 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Enerdata</a:t>
            </a:r>
            <a:r>
              <a:rPr lang="en-US" altLang="ko-KR" sz="1000" dirty="0"/>
              <a:t> </a:t>
            </a:r>
            <a:r>
              <a:rPr lang="ko-KR" altLang="en-US" sz="1000" dirty="0"/>
              <a:t>대한민국 에너지 및 기후 통계자료 일부 </a:t>
            </a:r>
            <a:r>
              <a:rPr lang="en-US" altLang="ko-KR" sz="1000" dirty="0"/>
              <a:t>- 2022</a:t>
            </a:r>
            <a:r>
              <a:rPr lang="ko-KR" altLang="en-US" sz="1000" dirty="0"/>
              <a:t>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20CABC-6AE7-4F6D-8AC4-7CF26830F151}"/>
              </a:ext>
            </a:extLst>
          </p:cNvPr>
          <p:cNvSpPr txBox="1"/>
          <p:nvPr/>
        </p:nvSpPr>
        <p:spPr>
          <a:xfrm>
            <a:off x="1295400" y="2183308"/>
            <a:ext cx="9563526" cy="675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산업혁명의 발전과 자본주의의 성장은 산업화 이전보다 약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1.09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도 높아졌다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지구의 기후 변화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기상 이변 현상 등을 생기게 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에너지 소비량이 세계적인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팬데믹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2020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4.5%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감소했지만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5%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상승했다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2000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년부터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2019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동안의 연평균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2%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보다 높은 상승 수치를 기록했다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년은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2019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에너지 소비량을 상회했다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C25B8AD5-DC17-4AF9-B830-E56D55E0A8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842768"/>
              </p:ext>
            </p:extLst>
          </p:nvPr>
        </p:nvGraphicFramePr>
        <p:xfrm>
          <a:off x="11113840" y="6272376"/>
          <a:ext cx="6058326" cy="2598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6572E312-3B5B-4D86-BC6E-D91EBB595B40}"/>
              </a:ext>
            </a:extLst>
          </p:cNvPr>
          <p:cNvSpPr/>
          <p:nvPr/>
        </p:nvSpPr>
        <p:spPr>
          <a:xfrm>
            <a:off x="15392400" y="6362700"/>
            <a:ext cx="1600200" cy="2507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45126D4B-5014-440A-88F3-8231E9AB5F68}"/>
              </a:ext>
            </a:extLst>
          </p:cNvPr>
          <p:cNvSpPr/>
          <p:nvPr/>
        </p:nvSpPr>
        <p:spPr>
          <a:xfrm>
            <a:off x="16108919" y="3325034"/>
            <a:ext cx="100486" cy="1219200"/>
          </a:xfrm>
          <a:prstGeom prst="rightBrace">
            <a:avLst>
              <a:gd name="adj1" fmla="val 69729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D9FD76-474A-432D-B70A-20EED295D82E}"/>
              </a:ext>
            </a:extLst>
          </p:cNvPr>
          <p:cNvSpPr txBox="1"/>
          <p:nvPr/>
        </p:nvSpPr>
        <p:spPr>
          <a:xfrm>
            <a:off x="16192500" y="3770487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온도 차이 </a:t>
            </a:r>
            <a:r>
              <a:rPr lang="en-US" altLang="ko-KR" dirty="0"/>
              <a:t>1.09 </a:t>
            </a:r>
            <a:r>
              <a:rPr lang="en-US" altLang="ko-KR" baseline="30000" dirty="0" err="1"/>
              <a:t>o</a:t>
            </a:r>
            <a:r>
              <a:rPr lang="en-US" altLang="ko-KR" dirty="0" err="1"/>
              <a:t>C</a:t>
            </a: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3BD84E-1F92-419C-B9E9-7736A74AB12E}"/>
              </a:ext>
            </a:extLst>
          </p:cNvPr>
          <p:cNvSpPr txBox="1"/>
          <p:nvPr/>
        </p:nvSpPr>
        <p:spPr>
          <a:xfrm>
            <a:off x="1326761" y="989299"/>
            <a:ext cx="225574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연구 배경</a:t>
            </a:r>
          </a:p>
        </p:txBody>
      </p: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948E9A02-5587-454F-BA5C-940CC0408305}"/>
              </a:ext>
            </a:extLst>
          </p:cNvPr>
          <p:cNvGrpSpPr/>
          <p:nvPr/>
        </p:nvGrpSpPr>
        <p:grpSpPr>
          <a:xfrm>
            <a:off x="0" y="9650095"/>
            <a:ext cx="18285714" cy="636905"/>
            <a:chOff x="0" y="9648810"/>
            <a:chExt cx="18285714" cy="636905"/>
          </a:xfrm>
        </p:grpSpPr>
        <p:pic>
          <p:nvPicPr>
            <p:cNvPr id="17" name="Object 14">
              <a:extLst>
                <a:ext uri="{FF2B5EF4-FFF2-40B4-BE49-F238E27FC236}">
                  <a16:creationId xmlns:a16="http://schemas.microsoft.com/office/drawing/2014/main" id="{E6A99818-5AB2-46B4-9BA5-B4B407CD4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9ADBFE0-1B67-4BA1-8902-4F78621FDEC1}"/>
              </a:ext>
            </a:extLst>
          </p:cNvPr>
          <p:cNvSpPr txBox="1"/>
          <p:nvPr/>
        </p:nvSpPr>
        <p:spPr>
          <a:xfrm>
            <a:off x="6132385" y="9797985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3E76DD-8A1E-47E2-8F85-5BA0989C2217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01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7A852EB-EC03-432A-B030-7E347D940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FF6F96B6-4FA7-4A95-8359-16CDB28CEABA}"/>
              </a:ext>
            </a:extLst>
          </p:cNvPr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24" name="Object 3">
              <a:extLst>
                <a:ext uri="{FF2B5EF4-FFF2-40B4-BE49-F238E27FC236}">
                  <a16:creationId xmlns:a16="http://schemas.microsoft.com/office/drawing/2014/main" id="{9810CF7E-DED9-4E05-8912-6D8B20F0F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83EA0EE7-3012-48FC-AC9D-11A5D5619CA2}"/>
              </a:ext>
            </a:extLst>
          </p:cNvPr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26" name="Object 6">
              <a:extLst>
                <a:ext uri="{FF2B5EF4-FFF2-40B4-BE49-F238E27FC236}">
                  <a16:creationId xmlns:a16="http://schemas.microsoft.com/office/drawing/2014/main" id="{39811163-2B80-4F7B-9C16-69A857CCD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6B39986E-18C4-49EB-AB2B-027B581C2582}"/>
              </a:ext>
            </a:extLst>
          </p:cNvPr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19EB8FB5-214E-4711-BCE1-6A5F67800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8501DBE9-0A86-43A0-AC41-C453B8379BE9}"/>
              </a:ext>
            </a:extLst>
          </p:cNvPr>
          <p:cNvGrpSpPr/>
          <p:nvPr/>
        </p:nvGrpSpPr>
        <p:grpSpPr>
          <a:xfrm>
            <a:off x="2120784" y="724315"/>
            <a:ext cx="142857" cy="142857"/>
            <a:chOff x="1867874" y="724316"/>
            <a:chExt cx="142857" cy="142857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14E9FD33-EEC5-4D51-9A39-A25AAF99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569FDB4A-8151-44A7-8CBF-8D5BEA4BE680}"/>
              </a:ext>
            </a:extLst>
          </p:cNvPr>
          <p:cNvGrpSpPr/>
          <p:nvPr/>
        </p:nvGrpSpPr>
        <p:grpSpPr>
          <a:xfrm>
            <a:off x="2373694" y="724315"/>
            <a:ext cx="142857" cy="142857"/>
            <a:chOff x="1867874" y="724316"/>
            <a:chExt cx="142857" cy="142857"/>
          </a:xfrm>
        </p:grpSpPr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3B60ABD0-B486-4F66-967D-6245A1458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54DAB43-22B3-4467-AC15-5FE7868B096E}"/>
              </a:ext>
            </a:extLst>
          </p:cNvPr>
          <p:cNvGrpSpPr/>
          <p:nvPr/>
        </p:nvGrpSpPr>
        <p:grpSpPr>
          <a:xfrm>
            <a:off x="914400" y="2450060"/>
            <a:ext cx="6781800" cy="6400800"/>
            <a:chOff x="11201400" y="2442163"/>
            <a:chExt cx="6781800" cy="6400800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1272002C-9DEC-4B02-87BA-C8AF91A30B7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25986610"/>
                </p:ext>
              </p:extLst>
            </p:nvPr>
          </p:nvGraphicFramePr>
          <p:xfrm>
            <a:off x="11201400" y="2442163"/>
            <a:ext cx="6781800" cy="64008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908614-33C8-4D6C-B37A-97CB5D3E7615}"/>
                </a:ext>
              </a:extLst>
            </p:cNvPr>
            <p:cNvSpPr txBox="1"/>
            <p:nvPr/>
          </p:nvSpPr>
          <p:spPr>
            <a:xfrm>
              <a:off x="12877800" y="8191500"/>
              <a:ext cx="41110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출처 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한국에너지공단 </a:t>
              </a:r>
              <a:r>
                <a:rPr lang="en-US" altLang="ko-KR" sz="1200" dirty="0"/>
                <a:t>2021</a:t>
              </a:r>
              <a:r>
                <a:rPr lang="ko-KR" altLang="en-US" sz="1200" dirty="0"/>
                <a:t>년 온실가스 배출량조사결과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88BD3DD-86A2-4426-84F1-B83958296D2F}"/>
              </a:ext>
            </a:extLst>
          </p:cNvPr>
          <p:cNvSpPr txBox="1"/>
          <p:nvPr/>
        </p:nvSpPr>
        <p:spPr>
          <a:xfrm>
            <a:off x="8001000" y="4229100"/>
            <a:ext cx="8763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‘EIA’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따르면 펄프제지 산업은 전 세계에서 에너지 다소비 업종 중 하나이다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2000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년부터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2018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동안 연평균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0.3%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에너지 사용이 증가하였고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이는 전 세계 산업 에너지 소비의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6%,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직접적인 산업 이산화탄소 배출량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2%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차지한다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한국에너지공단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조사 결과에 따르면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년 에너지 사용량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2%,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온실가스 배출량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3%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차지한다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9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46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9650095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3BD84E-1F92-419C-B9E9-7736A74AB12E}"/>
              </a:ext>
            </a:extLst>
          </p:cNvPr>
          <p:cNvSpPr txBox="1"/>
          <p:nvPr/>
        </p:nvSpPr>
        <p:spPr>
          <a:xfrm>
            <a:off x="1326761" y="989299"/>
            <a:ext cx="225574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연구 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8E4D-BBB0-42FA-9554-61978DAD7C51}"/>
              </a:ext>
            </a:extLst>
          </p:cNvPr>
          <p:cNvSpPr txBox="1"/>
          <p:nvPr/>
        </p:nvSpPr>
        <p:spPr>
          <a:xfrm>
            <a:off x="6132385" y="9797985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FD962D0-001F-4B1C-8EBA-63013382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540" y="2529299"/>
            <a:ext cx="8282632" cy="57091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E2862F-5B78-4FCB-9036-D7FAC9F7F945}"/>
              </a:ext>
            </a:extLst>
          </p:cNvPr>
          <p:cNvSpPr txBox="1"/>
          <p:nvPr/>
        </p:nvSpPr>
        <p:spPr>
          <a:xfrm>
            <a:off x="8152256" y="8377624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한국제지 생산공정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63055-210B-43C0-87FA-E0BF06F35807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01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2001E9-4883-4351-A44E-13083A4EEB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19" name="그룹 1001">
            <a:extLst>
              <a:ext uri="{FF2B5EF4-FFF2-40B4-BE49-F238E27FC236}">
                <a16:creationId xmlns:a16="http://schemas.microsoft.com/office/drawing/2014/main" id="{E5EAFE01-6106-4DA1-B626-BDE3B59E421A}"/>
              </a:ext>
            </a:extLst>
          </p:cNvPr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8B89D02F-F000-4495-B895-8C0FA698D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6305F224-3B8C-4C2C-B180-5647DFE772B5}"/>
              </a:ext>
            </a:extLst>
          </p:cNvPr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F0908D68-A6C0-46CC-A24E-4EBDC0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F2FFFCB1-4981-45E8-9AEB-EABC39A553D7}"/>
              </a:ext>
            </a:extLst>
          </p:cNvPr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26" name="Object 9">
              <a:extLst>
                <a:ext uri="{FF2B5EF4-FFF2-40B4-BE49-F238E27FC236}">
                  <a16:creationId xmlns:a16="http://schemas.microsoft.com/office/drawing/2014/main" id="{28BF3B06-72C7-49C0-9762-9B87AC7D5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46010674-7A2A-4CB7-9A77-F7A551190CFB}"/>
              </a:ext>
            </a:extLst>
          </p:cNvPr>
          <p:cNvGrpSpPr/>
          <p:nvPr/>
        </p:nvGrpSpPr>
        <p:grpSpPr>
          <a:xfrm>
            <a:off x="2120784" y="724315"/>
            <a:ext cx="142857" cy="142857"/>
            <a:chOff x="1867874" y="724316"/>
            <a:chExt cx="142857" cy="14285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093CAD33-FB66-4E61-A2E7-A80FBC05E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60D0DEF1-609F-4FB7-A1C4-8E81CF5ADD14}"/>
              </a:ext>
            </a:extLst>
          </p:cNvPr>
          <p:cNvGrpSpPr/>
          <p:nvPr/>
        </p:nvGrpSpPr>
        <p:grpSpPr>
          <a:xfrm>
            <a:off x="2373694" y="724315"/>
            <a:ext cx="142857" cy="142857"/>
            <a:chOff x="1867874" y="724316"/>
            <a:chExt cx="142857" cy="142857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AF53C28E-2529-4B5B-A3D3-6318B1645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062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9650095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3BD84E-1F92-419C-B9E9-7736A74AB12E}"/>
              </a:ext>
            </a:extLst>
          </p:cNvPr>
          <p:cNvSpPr txBox="1"/>
          <p:nvPr/>
        </p:nvSpPr>
        <p:spPr>
          <a:xfrm>
            <a:off x="1326761" y="989299"/>
            <a:ext cx="225574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연구 배경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DB1A44-F6FB-4706-9BFA-3DA17A0B24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091463"/>
            <a:ext cx="9595472" cy="41040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588E4D-BBB0-42FA-9554-61978DAD7C51}"/>
              </a:ext>
            </a:extLst>
          </p:cNvPr>
          <p:cNvSpPr txBox="1"/>
          <p:nvPr/>
        </p:nvSpPr>
        <p:spPr>
          <a:xfrm>
            <a:off x="6132385" y="9797985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12ED307-5EC4-4B39-922E-9E9DD9E2D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37575"/>
            <a:ext cx="6400547" cy="4411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35A449-36A2-4FDA-9CFC-D0C493A9A487}"/>
              </a:ext>
            </a:extLst>
          </p:cNvPr>
          <p:cNvSpPr txBox="1"/>
          <p:nvPr/>
        </p:nvSpPr>
        <p:spPr>
          <a:xfrm>
            <a:off x="2554850" y="7429500"/>
            <a:ext cx="1900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/>
              <a:t>한국제지 생산공정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1DCFC1-B57A-4D28-85BE-909B4C2BBC4E}"/>
              </a:ext>
            </a:extLst>
          </p:cNvPr>
          <p:cNvSpPr/>
          <p:nvPr/>
        </p:nvSpPr>
        <p:spPr>
          <a:xfrm>
            <a:off x="775855" y="4572000"/>
            <a:ext cx="2895600" cy="11430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F1CFC2-CCB9-423F-ABEB-D3141F4A6546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01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0F9E2D-8784-49B8-849B-01CD3A16B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16A18A48-BFC1-49DE-A241-AB7DBBE90436}"/>
              </a:ext>
            </a:extLst>
          </p:cNvPr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24" name="Object 3">
              <a:extLst>
                <a:ext uri="{FF2B5EF4-FFF2-40B4-BE49-F238E27FC236}">
                  <a16:creationId xmlns:a16="http://schemas.microsoft.com/office/drawing/2014/main" id="{05D6E2B7-7577-4993-98F5-81F4DF94F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1AAB74E6-1D43-43CA-9E49-28918A307BEA}"/>
              </a:ext>
            </a:extLst>
          </p:cNvPr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26" name="Object 6">
              <a:extLst>
                <a:ext uri="{FF2B5EF4-FFF2-40B4-BE49-F238E27FC236}">
                  <a16:creationId xmlns:a16="http://schemas.microsoft.com/office/drawing/2014/main" id="{EB325FDF-9253-4A94-852B-B16F623F0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37A31881-8D11-4284-BD9C-C2ECC917D09B}"/>
              </a:ext>
            </a:extLst>
          </p:cNvPr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6E72FFC2-97E6-4FBC-B150-069DD060B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254072B7-9259-4C18-A300-E5C29CD5A1B1}"/>
              </a:ext>
            </a:extLst>
          </p:cNvPr>
          <p:cNvGrpSpPr/>
          <p:nvPr/>
        </p:nvGrpSpPr>
        <p:grpSpPr>
          <a:xfrm>
            <a:off x="2120784" y="724315"/>
            <a:ext cx="142857" cy="142857"/>
            <a:chOff x="1867874" y="724316"/>
            <a:chExt cx="142857" cy="142857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F3AB15C5-C0AC-4336-9EDA-15B822A7E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FFD359C9-CFCD-40A4-9B08-1034F86AC20E}"/>
              </a:ext>
            </a:extLst>
          </p:cNvPr>
          <p:cNvGrpSpPr/>
          <p:nvPr/>
        </p:nvGrpSpPr>
        <p:grpSpPr>
          <a:xfrm>
            <a:off x="2373694" y="724315"/>
            <a:ext cx="142857" cy="142857"/>
            <a:chOff x="1867874" y="724316"/>
            <a:chExt cx="142857" cy="142857"/>
          </a:xfrm>
        </p:grpSpPr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6EE51B9A-7D0B-41E8-B8F9-5120D8876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49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9650095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3BD84E-1F92-419C-B9E9-7736A74AB12E}"/>
              </a:ext>
            </a:extLst>
          </p:cNvPr>
          <p:cNvSpPr txBox="1"/>
          <p:nvPr/>
        </p:nvSpPr>
        <p:spPr>
          <a:xfrm>
            <a:off x="1326761" y="989299"/>
            <a:ext cx="225574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연구 배경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8E4D-BBB0-42FA-9554-61978DAD7C51}"/>
              </a:ext>
            </a:extLst>
          </p:cNvPr>
          <p:cNvSpPr txBox="1"/>
          <p:nvPr/>
        </p:nvSpPr>
        <p:spPr>
          <a:xfrm>
            <a:off x="6132385" y="9797985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F1CFC2-CCB9-423F-ABEB-D3141F4A6546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01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0F9E2D-8784-49B8-849B-01CD3A16B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16A18A48-BFC1-49DE-A241-AB7DBBE90436}"/>
              </a:ext>
            </a:extLst>
          </p:cNvPr>
          <p:cNvGrpSpPr/>
          <p:nvPr/>
        </p:nvGrpSpPr>
        <p:grpSpPr>
          <a:xfrm>
            <a:off x="1362054" y="724316"/>
            <a:ext cx="142857" cy="142857"/>
            <a:chOff x="1362054" y="724316"/>
            <a:chExt cx="142857" cy="142857"/>
          </a:xfrm>
        </p:grpSpPr>
        <p:pic>
          <p:nvPicPr>
            <p:cNvPr id="24" name="Object 3">
              <a:extLst>
                <a:ext uri="{FF2B5EF4-FFF2-40B4-BE49-F238E27FC236}">
                  <a16:creationId xmlns:a16="http://schemas.microsoft.com/office/drawing/2014/main" id="{05D6E2B7-7577-4993-98F5-81F4DF94F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1AAB74E6-1D43-43CA-9E49-28918A307BEA}"/>
              </a:ext>
            </a:extLst>
          </p:cNvPr>
          <p:cNvGrpSpPr/>
          <p:nvPr/>
        </p:nvGrpSpPr>
        <p:grpSpPr>
          <a:xfrm>
            <a:off x="1614964" y="724316"/>
            <a:ext cx="142857" cy="142857"/>
            <a:chOff x="1614964" y="724316"/>
            <a:chExt cx="142857" cy="142857"/>
          </a:xfrm>
        </p:grpSpPr>
        <p:pic>
          <p:nvPicPr>
            <p:cNvPr id="26" name="Object 6">
              <a:extLst>
                <a:ext uri="{FF2B5EF4-FFF2-40B4-BE49-F238E27FC236}">
                  <a16:creationId xmlns:a16="http://schemas.microsoft.com/office/drawing/2014/main" id="{EB325FDF-9253-4A94-852B-B16F623F0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37A31881-8D11-4284-BD9C-C2ECC917D09B}"/>
              </a:ext>
            </a:extLst>
          </p:cNvPr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6E72FFC2-97E6-4FBC-B150-069DD060B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254072B7-9259-4C18-A300-E5C29CD5A1B1}"/>
              </a:ext>
            </a:extLst>
          </p:cNvPr>
          <p:cNvGrpSpPr/>
          <p:nvPr/>
        </p:nvGrpSpPr>
        <p:grpSpPr>
          <a:xfrm>
            <a:off x="2120784" y="724315"/>
            <a:ext cx="142857" cy="142857"/>
            <a:chOff x="1867874" y="724316"/>
            <a:chExt cx="142857" cy="142857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F3AB15C5-C0AC-4336-9EDA-15B822A7E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FFD359C9-CFCD-40A4-9B08-1034F86AC20E}"/>
              </a:ext>
            </a:extLst>
          </p:cNvPr>
          <p:cNvGrpSpPr/>
          <p:nvPr/>
        </p:nvGrpSpPr>
        <p:grpSpPr>
          <a:xfrm>
            <a:off x="2373694" y="724315"/>
            <a:ext cx="142857" cy="142857"/>
            <a:chOff x="1867874" y="724316"/>
            <a:chExt cx="142857" cy="142857"/>
          </a:xfrm>
        </p:grpSpPr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6EE51B9A-7D0B-41E8-B8F9-5120D8876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048E86-E20F-4AC4-AD99-4D2C73F8D47D}"/>
              </a:ext>
            </a:extLst>
          </p:cNvPr>
          <p:cNvSpPr txBox="1"/>
          <p:nvPr/>
        </p:nvSpPr>
        <p:spPr>
          <a:xfrm>
            <a:off x="1504911" y="2276618"/>
            <a:ext cx="6699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스팀 온도 및 압력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지필의 수분량 및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평량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D4C47B-13C1-48E4-80EA-CF055588C51B}"/>
              </a:ext>
            </a:extLst>
          </p:cNvPr>
          <p:cNvSpPr txBox="1"/>
          <p:nvPr/>
        </p:nvSpPr>
        <p:spPr>
          <a:xfrm>
            <a:off x="1614964" y="7794640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지절 발생 시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안정화를 위한 진단 및 유지 관리 시간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펄프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전력</a:t>
            </a: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에너지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F11C6F-00F1-4AC8-A441-9F1AECE512B7}"/>
              </a:ext>
            </a:extLst>
          </p:cNvPr>
          <p:cNvSpPr txBox="1"/>
          <p:nvPr/>
        </p:nvSpPr>
        <p:spPr>
          <a:xfrm>
            <a:off x="9181086" y="227833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생산하는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지종</a:t>
            </a:r>
            <a:endParaRPr lang="ko-KR" altLang="en-US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화살표: 왼쪽/오른쪽 4">
            <a:extLst>
              <a:ext uri="{FF2B5EF4-FFF2-40B4-BE49-F238E27FC236}">
                <a16:creationId xmlns:a16="http://schemas.microsoft.com/office/drawing/2014/main" id="{03150CEE-C17B-4044-8C68-E60F3C98C70A}"/>
              </a:ext>
            </a:extLst>
          </p:cNvPr>
          <p:cNvSpPr/>
          <p:nvPr/>
        </p:nvSpPr>
        <p:spPr>
          <a:xfrm>
            <a:off x="8204181" y="2285863"/>
            <a:ext cx="976905" cy="461665"/>
          </a:xfrm>
          <a:prstGeom prst="leftRightArrow">
            <a:avLst>
              <a:gd name="adj1" fmla="val 68392"/>
              <a:gd name="adj2" fmla="val 50000"/>
            </a:avLst>
          </a:prstGeom>
          <a:solidFill>
            <a:srgbClr val="DDE1E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B527994-0582-4540-AFC0-38EC203A33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384" y="3001433"/>
            <a:ext cx="13566216" cy="4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7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4964" y="724315"/>
            <a:ext cx="142857" cy="142857"/>
            <a:chOff x="1362054" y="724316"/>
            <a:chExt cx="142857" cy="14285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650095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3BD84E-1F92-419C-B9E9-7736A74AB12E}"/>
              </a:ext>
            </a:extLst>
          </p:cNvPr>
          <p:cNvSpPr txBox="1"/>
          <p:nvPr/>
        </p:nvSpPr>
        <p:spPr>
          <a:xfrm>
            <a:off x="1326761" y="989299"/>
            <a:ext cx="323037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데이터 </a:t>
            </a:r>
            <a:r>
              <a:rPr lang="ko-KR" altLang="en-US" sz="3800" dirty="0" err="1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전처리</a:t>
            </a:r>
            <a:endParaRPr lang="ko-KR" altLang="en-US" sz="3800" dirty="0">
              <a:solidFill>
                <a:srgbClr val="1C3359"/>
              </a:solidFill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88E4D-BBB0-42FA-9554-61978DAD7C51}"/>
              </a:ext>
            </a:extLst>
          </p:cNvPr>
          <p:cNvSpPr txBox="1"/>
          <p:nvPr/>
        </p:nvSpPr>
        <p:spPr>
          <a:xfrm>
            <a:off x="6132385" y="9797985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F1CFC2-CCB9-423F-ABEB-D3141F4A6546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02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80F9E2D-8784-49B8-849B-01CD3A16B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22" name="그룹 1002">
            <a:extLst>
              <a:ext uri="{FF2B5EF4-FFF2-40B4-BE49-F238E27FC236}">
                <a16:creationId xmlns:a16="http://schemas.microsoft.com/office/drawing/2014/main" id="{744DB8F5-BFE5-4882-BC4A-050BE59AEAA8}"/>
              </a:ext>
            </a:extLst>
          </p:cNvPr>
          <p:cNvGrpSpPr/>
          <p:nvPr/>
        </p:nvGrpSpPr>
        <p:grpSpPr>
          <a:xfrm>
            <a:off x="1362054" y="724316"/>
            <a:ext cx="142857" cy="142857"/>
            <a:chOff x="1614964" y="724316"/>
            <a:chExt cx="142857" cy="142857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8AEFAE9F-B196-4217-9F43-7070880E5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5" name="그룹 1003">
            <a:extLst>
              <a:ext uri="{FF2B5EF4-FFF2-40B4-BE49-F238E27FC236}">
                <a16:creationId xmlns:a16="http://schemas.microsoft.com/office/drawing/2014/main" id="{FD098A9E-0F2C-4E6E-B630-E823A6095ECD}"/>
              </a:ext>
            </a:extLst>
          </p:cNvPr>
          <p:cNvGrpSpPr/>
          <p:nvPr/>
        </p:nvGrpSpPr>
        <p:grpSpPr>
          <a:xfrm>
            <a:off x="1867874" y="724316"/>
            <a:ext cx="142857" cy="142857"/>
            <a:chOff x="1867874" y="724316"/>
            <a:chExt cx="142857" cy="142857"/>
          </a:xfrm>
        </p:grpSpPr>
        <p:pic>
          <p:nvPicPr>
            <p:cNvPr id="26" name="Object 9">
              <a:extLst>
                <a:ext uri="{FF2B5EF4-FFF2-40B4-BE49-F238E27FC236}">
                  <a16:creationId xmlns:a16="http://schemas.microsoft.com/office/drawing/2014/main" id="{69832A7C-D2F4-4660-8090-EF697C9F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7" name="그룹 1003">
            <a:extLst>
              <a:ext uri="{FF2B5EF4-FFF2-40B4-BE49-F238E27FC236}">
                <a16:creationId xmlns:a16="http://schemas.microsoft.com/office/drawing/2014/main" id="{9D893BBE-8E35-46B6-A16F-4AF9990AF827}"/>
              </a:ext>
            </a:extLst>
          </p:cNvPr>
          <p:cNvGrpSpPr/>
          <p:nvPr/>
        </p:nvGrpSpPr>
        <p:grpSpPr>
          <a:xfrm>
            <a:off x="2120784" y="724315"/>
            <a:ext cx="142857" cy="142857"/>
            <a:chOff x="1867874" y="724316"/>
            <a:chExt cx="142857" cy="142857"/>
          </a:xfrm>
        </p:grpSpPr>
        <p:pic>
          <p:nvPicPr>
            <p:cNvPr id="28" name="Object 9">
              <a:extLst>
                <a:ext uri="{FF2B5EF4-FFF2-40B4-BE49-F238E27FC236}">
                  <a16:creationId xmlns:a16="http://schemas.microsoft.com/office/drawing/2014/main" id="{D9A23D32-8F7E-440F-B1C3-46709179C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7FAB19F2-B4D9-42CC-97C7-24942C9C1F49}"/>
              </a:ext>
            </a:extLst>
          </p:cNvPr>
          <p:cNvGrpSpPr/>
          <p:nvPr/>
        </p:nvGrpSpPr>
        <p:grpSpPr>
          <a:xfrm>
            <a:off x="2373694" y="724315"/>
            <a:ext cx="142857" cy="142857"/>
            <a:chOff x="1867874" y="724316"/>
            <a:chExt cx="142857" cy="142857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5EAF8D97-C1F7-487E-B9DA-D1E6E34DD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3EF9CC4-3160-4AEB-8F58-AEFBE75A4115}"/>
              </a:ext>
            </a:extLst>
          </p:cNvPr>
          <p:cNvSpPr txBox="1"/>
          <p:nvPr/>
        </p:nvSpPr>
        <p:spPr>
          <a:xfrm>
            <a:off x="986307" y="2041496"/>
            <a:ext cx="5828840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데이터셋 구성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MES(Manufacturing Execution System)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생산 이력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지종교체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유효가동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초출파지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 lvl="1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평량교체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...)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작업시작시간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작업종료시간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 lvl="1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작업총시간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지종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평량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작업자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작업에 대한 사항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Senser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초지공정에서 가동되는 기계 센서 데이터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전력 에너지 데이터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하루 약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205,300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 데이터 생성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결측치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제거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문자열 데이터 인코딩</a:t>
            </a:r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단위 축소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(1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 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15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분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FC92F02-C7FE-4396-85C2-02C947407A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14" y="2434958"/>
            <a:ext cx="10535720" cy="404595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5FE44FF0-023A-44A4-B755-130248A3F33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721" y="6787234"/>
            <a:ext cx="6551513" cy="2462291"/>
          </a:xfrm>
          <a:prstGeom prst="rect">
            <a:avLst/>
          </a:prstGeom>
        </p:spPr>
      </p:pic>
      <p:grpSp>
        <p:nvGrpSpPr>
          <p:cNvPr id="962" name="그룹 961">
            <a:extLst>
              <a:ext uri="{FF2B5EF4-FFF2-40B4-BE49-F238E27FC236}">
                <a16:creationId xmlns:a16="http://schemas.microsoft.com/office/drawing/2014/main" id="{97A6C6CC-FF7A-4921-8171-BE912940CD00}"/>
              </a:ext>
            </a:extLst>
          </p:cNvPr>
          <p:cNvGrpSpPr/>
          <p:nvPr/>
        </p:nvGrpSpPr>
        <p:grpSpPr>
          <a:xfrm>
            <a:off x="6895499" y="6804463"/>
            <a:ext cx="2951326" cy="2071348"/>
            <a:chOff x="6895499" y="6804463"/>
            <a:chExt cx="2951326" cy="2071348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0BA8A988-5951-4694-93D1-406161CFEDF9}"/>
                </a:ext>
              </a:extLst>
            </p:cNvPr>
            <p:cNvGrpSpPr/>
            <p:nvPr/>
          </p:nvGrpSpPr>
          <p:grpSpPr>
            <a:xfrm>
              <a:off x="6895499" y="6804463"/>
              <a:ext cx="2951326" cy="2071348"/>
              <a:chOff x="6790559" y="6604133"/>
              <a:chExt cx="2951326" cy="2071348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252A6DD5-B5D0-4315-8BCC-3B4563AE09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2065"/>
              <a:stretch/>
            </p:blipFill>
            <p:spPr>
              <a:xfrm>
                <a:off x="6790559" y="6620026"/>
                <a:ext cx="2025651" cy="2055455"/>
              </a:xfrm>
              <a:prstGeom prst="rect">
                <a:avLst/>
              </a:prstGeom>
            </p:spPr>
          </p:pic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EECF1248-5B49-4BB7-A5EC-54DA8B3EDC68}"/>
                  </a:ext>
                </a:extLst>
              </p:cNvPr>
              <p:cNvSpPr/>
              <p:nvPr/>
            </p:nvSpPr>
            <p:spPr>
              <a:xfrm>
                <a:off x="8229600" y="7124700"/>
                <a:ext cx="990600" cy="1143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CBCFB5D0-BC75-4E71-9E18-6822D20D0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7115" y="7328126"/>
                <a:ext cx="576030" cy="639253"/>
              </a:xfrm>
              <a:prstGeom prst="rect">
                <a:avLst/>
              </a:prstGeom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F701DFDD-2270-4EE2-8D1C-FFAB7F758A80}"/>
                  </a:ext>
                </a:extLst>
              </p:cNvPr>
              <p:cNvSpPr/>
              <p:nvPr/>
            </p:nvSpPr>
            <p:spPr>
              <a:xfrm>
                <a:off x="8185150" y="7123277"/>
                <a:ext cx="682802" cy="1143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AD3C6A73-BD20-440C-9F25-DC06185DC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702"/>
              <a:stretch/>
            </p:blipFill>
            <p:spPr>
              <a:xfrm>
                <a:off x="8787415" y="6604133"/>
                <a:ext cx="954470" cy="2055455"/>
              </a:xfrm>
              <a:prstGeom prst="rect">
                <a:avLst/>
              </a:prstGeom>
            </p:spPr>
          </p:pic>
        </p:grpSp>
        <p:pic>
          <p:nvPicPr>
            <p:cNvPr id="961" name="그림 960">
              <a:extLst>
                <a:ext uri="{FF2B5EF4-FFF2-40B4-BE49-F238E27FC236}">
                  <a16:creationId xmlns:a16="http://schemas.microsoft.com/office/drawing/2014/main" id="{51020A05-A537-4020-ABF8-BD686234D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90090" y="7399848"/>
              <a:ext cx="592125" cy="576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172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9648810"/>
            <a:ext cx="18285714" cy="636905"/>
            <a:chOff x="0" y="9648810"/>
            <a:chExt cx="18285714" cy="636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48810"/>
              <a:ext cx="18285714" cy="63690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33BD84E-1F92-419C-B9E9-7736A74AB12E}"/>
              </a:ext>
            </a:extLst>
          </p:cNvPr>
          <p:cNvSpPr txBox="1"/>
          <p:nvPr/>
        </p:nvSpPr>
        <p:spPr>
          <a:xfrm>
            <a:off x="1326761" y="989299"/>
            <a:ext cx="27430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>
                <a:solidFill>
                  <a:srgbClr val="1C3359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상관성 분석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BC9CAE-ADA3-42FF-9E44-C72478324464}"/>
              </a:ext>
            </a:extLst>
          </p:cNvPr>
          <p:cNvSpPr txBox="1"/>
          <p:nvPr/>
        </p:nvSpPr>
        <p:spPr>
          <a:xfrm>
            <a:off x="6132385" y="9797985"/>
            <a:ext cx="6020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제지 공정 시스템 에너지 절감을 위한 데이터 분류 및 특성 연구 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794F2A-04A7-48E9-A897-04617188941D}"/>
              </a:ext>
            </a:extLst>
          </p:cNvPr>
          <p:cNvSpPr txBox="1"/>
          <p:nvPr/>
        </p:nvSpPr>
        <p:spPr>
          <a:xfrm>
            <a:off x="15087600" y="103747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DDE1E6"/>
                </a:solidFill>
              </a:rPr>
              <a:t>03</a:t>
            </a:r>
            <a:endParaRPr lang="ko-KR" altLang="en-US" sz="8800" b="1" dirty="0">
              <a:solidFill>
                <a:srgbClr val="DDE1E6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344159E-8637-4461-9B2A-AB006E17E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7" b="89498" l="1925" r="96716">
                        <a14:foregroundMark x1="89807" y1="913" x2="87882" y2="13699"/>
                        <a14:foregroundMark x1="88788" y1="12329" x2="92072" y2="10502"/>
                        <a14:foregroundMark x1="91959" y1="11872" x2="93318" y2="10959"/>
                        <a14:foregroundMark x1="93431" y1="10046" x2="92752" y2="27854"/>
                        <a14:foregroundMark x1="91619" y1="10959" x2="93318" y2="44292"/>
                        <a14:foregroundMark x1="96716" y1="25571" x2="96716" y2="25571"/>
                        <a14:foregroundMark x1="80861" y1="28767" x2="24462" y2="16438"/>
                        <a14:foregroundMark x1="24462" y1="16438" x2="24009" y2="16895"/>
                        <a14:foregroundMark x1="28992" y1="36986" x2="11891" y2="33333"/>
                        <a14:foregroundMark x1="18233" y1="26027" x2="1925" y2="25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7600" y="342900"/>
            <a:ext cx="2895600" cy="718161"/>
          </a:xfrm>
          <a:prstGeom prst="rect">
            <a:avLst/>
          </a:prstGeom>
        </p:spPr>
      </p:pic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7C830CC1-CE1D-44F4-9981-579251859C97}"/>
              </a:ext>
            </a:extLst>
          </p:cNvPr>
          <p:cNvGrpSpPr/>
          <p:nvPr/>
        </p:nvGrpSpPr>
        <p:grpSpPr>
          <a:xfrm>
            <a:off x="1867874" y="724314"/>
            <a:ext cx="142857" cy="142857"/>
            <a:chOff x="1362054" y="724316"/>
            <a:chExt cx="142857" cy="142857"/>
          </a:xfrm>
        </p:grpSpPr>
        <p:pic>
          <p:nvPicPr>
            <p:cNvPr id="26" name="Object 3">
              <a:extLst>
                <a:ext uri="{FF2B5EF4-FFF2-40B4-BE49-F238E27FC236}">
                  <a16:creationId xmlns:a16="http://schemas.microsoft.com/office/drawing/2014/main" id="{46DA608D-D0AC-443B-9E2C-6646FD410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05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48373404-C575-4F05-862F-C03CDE2AC3B9}"/>
              </a:ext>
            </a:extLst>
          </p:cNvPr>
          <p:cNvGrpSpPr/>
          <p:nvPr/>
        </p:nvGrpSpPr>
        <p:grpSpPr>
          <a:xfrm>
            <a:off x="1362054" y="724316"/>
            <a:ext cx="142857" cy="142857"/>
            <a:chOff x="1614964" y="724316"/>
            <a:chExt cx="142857" cy="142857"/>
          </a:xfrm>
        </p:grpSpPr>
        <p:pic>
          <p:nvPicPr>
            <p:cNvPr id="28" name="Object 6">
              <a:extLst>
                <a:ext uri="{FF2B5EF4-FFF2-40B4-BE49-F238E27FC236}">
                  <a16:creationId xmlns:a16="http://schemas.microsoft.com/office/drawing/2014/main" id="{C04068C2-485C-48B9-8F80-FDA03B8AD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496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29" name="그룹 1003">
            <a:extLst>
              <a:ext uri="{FF2B5EF4-FFF2-40B4-BE49-F238E27FC236}">
                <a16:creationId xmlns:a16="http://schemas.microsoft.com/office/drawing/2014/main" id="{2D2F7379-7BD6-4482-B900-D3D79EEB970E}"/>
              </a:ext>
            </a:extLst>
          </p:cNvPr>
          <p:cNvGrpSpPr/>
          <p:nvPr/>
        </p:nvGrpSpPr>
        <p:grpSpPr>
          <a:xfrm>
            <a:off x="1614964" y="724316"/>
            <a:ext cx="142857" cy="142857"/>
            <a:chOff x="1867874" y="724316"/>
            <a:chExt cx="142857" cy="142857"/>
          </a:xfrm>
        </p:grpSpPr>
        <p:pic>
          <p:nvPicPr>
            <p:cNvPr id="30" name="Object 9">
              <a:extLst>
                <a:ext uri="{FF2B5EF4-FFF2-40B4-BE49-F238E27FC236}">
                  <a16:creationId xmlns:a16="http://schemas.microsoft.com/office/drawing/2014/main" id="{812DB68F-40BF-43C1-8669-A5ECAACE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31" name="그룹 1003">
            <a:extLst>
              <a:ext uri="{FF2B5EF4-FFF2-40B4-BE49-F238E27FC236}">
                <a16:creationId xmlns:a16="http://schemas.microsoft.com/office/drawing/2014/main" id="{E6D41222-F4D3-4178-AD69-5ADF1DABB9CD}"/>
              </a:ext>
            </a:extLst>
          </p:cNvPr>
          <p:cNvGrpSpPr/>
          <p:nvPr/>
        </p:nvGrpSpPr>
        <p:grpSpPr>
          <a:xfrm>
            <a:off x="2120784" y="724315"/>
            <a:ext cx="142857" cy="142857"/>
            <a:chOff x="1867874" y="724316"/>
            <a:chExt cx="142857" cy="142857"/>
          </a:xfrm>
        </p:grpSpPr>
        <p:pic>
          <p:nvPicPr>
            <p:cNvPr id="32" name="Object 9">
              <a:extLst>
                <a:ext uri="{FF2B5EF4-FFF2-40B4-BE49-F238E27FC236}">
                  <a16:creationId xmlns:a16="http://schemas.microsoft.com/office/drawing/2014/main" id="{B48ED8C6-4BE8-4A9B-BCBF-7172028C5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grpSp>
        <p:nvGrpSpPr>
          <p:cNvPr id="33" name="그룹 1003">
            <a:extLst>
              <a:ext uri="{FF2B5EF4-FFF2-40B4-BE49-F238E27FC236}">
                <a16:creationId xmlns:a16="http://schemas.microsoft.com/office/drawing/2014/main" id="{DC48B392-61F7-4375-B4F8-6CE3FE83A50B}"/>
              </a:ext>
            </a:extLst>
          </p:cNvPr>
          <p:cNvGrpSpPr/>
          <p:nvPr/>
        </p:nvGrpSpPr>
        <p:grpSpPr>
          <a:xfrm>
            <a:off x="2373694" y="724315"/>
            <a:ext cx="142857" cy="142857"/>
            <a:chOff x="1867874" y="724316"/>
            <a:chExt cx="142857" cy="142857"/>
          </a:xfrm>
        </p:grpSpPr>
        <p:pic>
          <p:nvPicPr>
            <p:cNvPr id="34" name="Object 9">
              <a:extLst>
                <a:ext uri="{FF2B5EF4-FFF2-40B4-BE49-F238E27FC236}">
                  <a16:creationId xmlns:a16="http://schemas.microsoft.com/office/drawing/2014/main" id="{8CC9E9E0-2D42-4EB8-BB14-B0EA3058B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874" y="724316"/>
              <a:ext cx="142857" cy="142857"/>
            </a:xfrm>
            <a:prstGeom prst="rect">
              <a:avLst/>
            </a:prstGeom>
          </p:spPr>
        </p:pic>
      </p:grpSp>
      <p:pic>
        <p:nvPicPr>
          <p:cNvPr id="23" name="Picture 4">
            <a:extLst>
              <a:ext uri="{FF2B5EF4-FFF2-40B4-BE49-F238E27FC236}">
                <a16:creationId xmlns:a16="http://schemas.microsoft.com/office/drawing/2014/main" id="{AE93FC69-3C4F-46A4-83C4-DD451BB0F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56" y="2242771"/>
            <a:ext cx="8458200" cy="580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F018DD25-83FA-4848-AC2B-4E9A2CD94027}"/>
              </a:ext>
            </a:extLst>
          </p:cNvPr>
          <p:cNvSpPr/>
          <p:nvPr/>
        </p:nvSpPr>
        <p:spPr>
          <a:xfrm>
            <a:off x="8077200" y="2552700"/>
            <a:ext cx="914400" cy="51816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570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5187</TotalTime>
  <Words>2028</Words>
  <Application>Microsoft Office PowerPoint</Application>
  <PresentationFormat>사용자 지정</PresentationFormat>
  <Paragraphs>325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Arial Unicode MS</vt:lpstr>
      <vt:lpstr>HY견고딕</vt:lpstr>
      <vt:lpstr>Proxima Nova</vt:lpstr>
      <vt:lpstr>맑은 고딕</vt:lpstr>
      <vt:lpstr>휴먼모음T</vt:lpstr>
      <vt:lpstr>Arial</vt:lpstr>
      <vt:lpstr>Arial Rounded MT Bold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연지 정</cp:lastModifiedBy>
  <cp:revision>212</cp:revision>
  <dcterms:created xsi:type="dcterms:W3CDTF">2022-10-21T17:51:21Z</dcterms:created>
  <dcterms:modified xsi:type="dcterms:W3CDTF">2024-03-28T13:42:36Z</dcterms:modified>
</cp:coreProperties>
</file>